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5.xml" ContentType="application/vnd.openxmlformats-officedocument.presentationml.notesSlide+xml"/>
  <Override PartName="/ppt/comments/modernComment_10C_BA452333.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7" r:id="rId2"/>
    <p:sldId id="260" r:id="rId3"/>
    <p:sldId id="261" r:id="rId4"/>
    <p:sldId id="258" r:id="rId5"/>
    <p:sldId id="259" r:id="rId6"/>
    <p:sldId id="262" r:id="rId7"/>
    <p:sldId id="292" r:id="rId8"/>
    <p:sldId id="290" r:id="rId9"/>
    <p:sldId id="274" r:id="rId10"/>
    <p:sldId id="295" r:id="rId11"/>
    <p:sldId id="299" r:id="rId12"/>
    <p:sldId id="298" r:id="rId13"/>
    <p:sldId id="271" r:id="rId14"/>
    <p:sldId id="273" r:id="rId15"/>
    <p:sldId id="279" r:id="rId16"/>
    <p:sldId id="293" r:id="rId17"/>
    <p:sldId id="280" r:id="rId18"/>
    <p:sldId id="294" r:id="rId19"/>
    <p:sldId id="278" r:id="rId20"/>
    <p:sldId id="302" r:id="rId21"/>
    <p:sldId id="289" r:id="rId22"/>
    <p:sldId id="264" r:id="rId23"/>
    <p:sldId id="282" r:id="rId24"/>
    <p:sldId id="281" r:id="rId25"/>
    <p:sldId id="268" r:id="rId26"/>
    <p:sldId id="267" r:id="rId27"/>
    <p:sldId id="283" r:id="rId28"/>
    <p:sldId id="285" r:id="rId29"/>
    <p:sldId id="269" r:id="rId30"/>
    <p:sldId id="284" r:id="rId31"/>
    <p:sldId id="288" r:id="rId32"/>
    <p:sldId id="287" r:id="rId33"/>
    <p:sldId id="265" r:id="rId34"/>
    <p:sldId id="286" r:id="rId35"/>
    <p:sldId id="296" r:id="rId36"/>
    <p:sldId id="297" r:id="rId37"/>
    <p:sldId id="304" r:id="rId38"/>
    <p:sldId id="303" r:id="rId39"/>
    <p:sldId id="291"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33501A-80ED-7BE7-9382-5DC5BD90F000}" name="Kevin Lorch" initials="KL" userId="c87f5fddf6101cb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D9F85D-E1AE-4873-9A15-B6FFB1B09FD0}" v="2" dt="2023-02-23T09:00:52.619"/>
    <p1510:client id="{6C5792AD-6718-447F-8110-8CB8EDA16A62}" v="1993" dt="2023-02-23T04:53:58.326"/>
    <p1510:client id="{A4335285-31C3-40D3-9FE7-2DE7E25FFD51}" v="7" dt="2023-02-22T21:46:01.219"/>
    <p1510:client id="{BD40AE17-6D16-40BB-A5DE-D1B086BDB73E}" v="4648" dt="2023-02-22T23:16:26.520"/>
    <p1510:client id="{D20DC099-B70A-476E-A37C-2A64568A3550}" v="241" dt="2023-02-23T08:44:22.969"/>
    <p1510:client id="{F2344121-1209-45E0-B72A-A91B621CC810}" v="39" dt="2023-04-17T16:28:38.948"/>
    <p1510:client id="{FE11B1FE-33D1-4646-9833-5714AEC9CE43}" v="4706" dt="2023-02-23T16:34:47.299"/>
    <p1510:client id="{FEBD5333-D903-4B47-917A-F945DC470B7B}" v="16" dt="2023-02-23T06:56:54.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omments/modernComment_10C_BA452333.xml><?xml version="1.0" encoding="utf-8"?>
<p188:cmLst xmlns:a="http://schemas.openxmlformats.org/drawingml/2006/main" xmlns:r="http://schemas.openxmlformats.org/officeDocument/2006/relationships" xmlns:p188="http://schemas.microsoft.com/office/powerpoint/2018/8/main">
  <p188:cm id="{623A2274-FF64-4BDA-B4E3-F04B114110CD}" authorId="{F833501A-80ED-7BE7-9382-5DC5BD90F000}" created="2023-02-17T21:28:04.483">
    <ac:deMkLst xmlns:ac="http://schemas.microsoft.com/office/drawing/2013/main/command">
      <pc:docMk xmlns:pc="http://schemas.microsoft.com/office/powerpoint/2013/main/command"/>
      <pc:sldMk xmlns:pc="http://schemas.microsoft.com/office/powerpoint/2013/main/command" cId="3125093171" sldId="268"/>
      <ac:picMk id="96" creationId="{539554F3-2994-9D2C-2347-59D25349ED55}"/>
    </ac:deMkLst>
    <p188:txBody>
      <a:bodyPr/>
      <a:lstStyle/>
      <a:p>
        <a:r>
          <a:rPr lang="en-US"/>
          <a:t>Weird issues when I tried saving a new version with corrected text colors for the display. Let me know if you'd prefer the transparent version with only white text. This is currently just a screenshot of the design with the right text colors on the OLED.</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CB89D-B95E-46C2-88C3-CAAF46603C16}"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18DF239-5E01-4A50-A7D1-EFFBD1DB0762}">
      <dgm:prSet/>
      <dgm:spPr>
        <a:solidFill>
          <a:schemeClr val="accent3">
            <a:lumMod val="75000"/>
          </a:schemeClr>
        </a:solidFill>
      </dgm:spPr>
      <dgm:t>
        <a:bodyPr/>
        <a:lstStyle/>
        <a:p>
          <a:r>
            <a:rPr lang="en-US"/>
            <a:t>Develop</a:t>
          </a:r>
        </a:p>
      </dgm:t>
    </dgm:pt>
    <dgm:pt modelId="{984C4DE8-82EC-4F6C-91C7-785F7A142174}" type="parTrans" cxnId="{11F55610-6AE9-4AE7-BA5C-190818C61934}">
      <dgm:prSet/>
      <dgm:spPr/>
      <dgm:t>
        <a:bodyPr/>
        <a:lstStyle/>
        <a:p>
          <a:endParaRPr lang="en-US"/>
        </a:p>
      </dgm:t>
    </dgm:pt>
    <dgm:pt modelId="{7F99113B-4896-4E3E-BCF0-642D3B9A6FA8}" type="sibTrans" cxnId="{11F55610-6AE9-4AE7-BA5C-190818C61934}">
      <dgm:prSet/>
      <dgm:spPr/>
      <dgm:t>
        <a:bodyPr/>
        <a:lstStyle/>
        <a:p>
          <a:endParaRPr lang="en-US"/>
        </a:p>
      </dgm:t>
    </dgm:pt>
    <dgm:pt modelId="{986A655F-C195-4DB8-A93F-B215259004B5}">
      <dgm:prSet/>
      <dgm:spPr>
        <a:solidFill>
          <a:schemeClr val="accent3">
            <a:lumMod val="60000"/>
            <a:lumOff val="40000"/>
            <a:alpha val="90000"/>
          </a:schemeClr>
        </a:solidFill>
      </dgm:spPr>
      <dgm:t>
        <a:bodyPr/>
        <a:lstStyle/>
        <a:p>
          <a:r>
            <a:rPr lang="en-US"/>
            <a:t> Create a mobile app to enhance usability on multiple fronts</a:t>
          </a:r>
        </a:p>
      </dgm:t>
    </dgm:pt>
    <dgm:pt modelId="{F14C1DD6-CB1E-4892-AACB-47034918D2DC}" type="parTrans" cxnId="{95AFA2B4-3460-44C0-A9A4-7950F0AD64F9}">
      <dgm:prSet/>
      <dgm:spPr/>
      <dgm:t>
        <a:bodyPr/>
        <a:lstStyle/>
        <a:p>
          <a:endParaRPr lang="en-US"/>
        </a:p>
      </dgm:t>
    </dgm:pt>
    <dgm:pt modelId="{8A9123B0-9CB4-4759-849C-3EB7A4027A5B}" type="sibTrans" cxnId="{95AFA2B4-3460-44C0-A9A4-7950F0AD64F9}">
      <dgm:prSet/>
      <dgm:spPr/>
      <dgm:t>
        <a:bodyPr/>
        <a:lstStyle/>
        <a:p>
          <a:endParaRPr lang="en-US"/>
        </a:p>
      </dgm:t>
    </dgm:pt>
    <dgm:pt modelId="{DC802347-1DD6-4155-847A-3167B6F2FA27}">
      <dgm:prSet/>
      <dgm:spPr>
        <a:solidFill>
          <a:schemeClr val="accent3">
            <a:lumMod val="75000"/>
          </a:schemeClr>
        </a:solidFill>
      </dgm:spPr>
      <dgm:t>
        <a:bodyPr/>
        <a:lstStyle/>
        <a:p>
          <a:r>
            <a:rPr lang="en-US"/>
            <a:t>Optimize</a:t>
          </a:r>
        </a:p>
      </dgm:t>
    </dgm:pt>
    <dgm:pt modelId="{139C6BB5-087C-4339-B5C6-CFB59FFE5F2E}" type="parTrans" cxnId="{78CC0B3A-2AD0-4029-BF25-79696AFFDCB0}">
      <dgm:prSet/>
      <dgm:spPr/>
      <dgm:t>
        <a:bodyPr/>
        <a:lstStyle/>
        <a:p>
          <a:endParaRPr lang="en-US"/>
        </a:p>
      </dgm:t>
    </dgm:pt>
    <dgm:pt modelId="{BAC2F10D-1A67-4081-BD02-56317C39BEFC}" type="sibTrans" cxnId="{78CC0B3A-2AD0-4029-BF25-79696AFFDCB0}">
      <dgm:prSet/>
      <dgm:spPr/>
      <dgm:t>
        <a:bodyPr/>
        <a:lstStyle/>
        <a:p>
          <a:endParaRPr lang="en-US"/>
        </a:p>
      </dgm:t>
    </dgm:pt>
    <dgm:pt modelId="{5F2AC905-60A5-42B3-81B5-3C929BBD0ADE}">
      <dgm:prSet/>
      <dgm:spPr>
        <a:solidFill>
          <a:schemeClr val="accent3">
            <a:lumMod val="60000"/>
            <a:lumOff val="40000"/>
            <a:alpha val="90000"/>
          </a:schemeClr>
        </a:solidFill>
      </dgm:spPr>
      <dgm:t>
        <a:bodyPr/>
        <a:lstStyle/>
        <a:p>
          <a:r>
            <a:rPr lang="en-US"/>
            <a:t>Include a solar array for natural power and recharge of the lithium-ion battery</a:t>
          </a:r>
        </a:p>
      </dgm:t>
    </dgm:pt>
    <dgm:pt modelId="{5FE340A1-6785-4656-A0D5-9442A078364B}" type="parTrans" cxnId="{45E8F228-8D2B-4DD2-A5B1-E6C311F787AE}">
      <dgm:prSet/>
      <dgm:spPr/>
      <dgm:t>
        <a:bodyPr/>
        <a:lstStyle/>
        <a:p>
          <a:endParaRPr lang="en-US"/>
        </a:p>
      </dgm:t>
    </dgm:pt>
    <dgm:pt modelId="{B1C64FC6-AD03-49B2-9D2D-655E418ED5B9}" type="sibTrans" cxnId="{45E8F228-8D2B-4DD2-A5B1-E6C311F787AE}">
      <dgm:prSet/>
      <dgm:spPr/>
      <dgm:t>
        <a:bodyPr/>
        <a:lstStyle/>
        <a:p>
          <a:endParaRPr lang="en-US"/>
        </a:p>
      </dgm:t>
    </dgm:pt>
    <dgm:pt modelId="{5B6AF929-D292-41F4-BBF6-356945C6C404}">
      <dgm:prSet/>
      <dgm:spPr>
        <a:solidFill>
          <a:schemeClr val="accent3">
            <a:lumMod val="75000"/>
          </a:schemeClr>
        </a:solidFill>
      </dgm:spPr>
      <dgm:t>
        <a:bodyPr/>
        <a:lstStyle/>
        <a:p>
          <a:r>
            <a:rPr lang="en-US"/>
            <a:t>Maximize</a:t>
          </a:r>
        </a:p>
      </dgm:t>
    </dgm:pt>
    <dgm:pt modelId="{A551C569-5700-48CC-8AA8-B2224E7EDB65}" type="parTrans" cxnId="{6B4714D6-6356-4AF4-A100-B69A5A9D04FC}">
      <dgm:prSet/>
      <dgm:spPr/>
      <dgm:t>
        <a:bodyPr/>
        <a:lstStyle/>
        <a:p>
          <a:endParaRPr lang="en-US"/>
        </a:p>
      </dgm:t>
    </dgm:pt>
    <dgm:pt modelId="{FBF9A15A-F371-47B7-A393-473BED068F4A}" type="sibTrans" cxnId="{6B4714D6-6356-4AF4-A100-B69A5A9D04FC}">
      <dgm:prSet/>
      <dgm:spPr/>
      <dgm:t>
        <a:bodyPr/>
        <a:lstStyle/>
        <a:p>
          <a:endParaRPr lang="en-US"/>
        </a:p>
      </dgm:t>
    </dgm:pt>
    <dgm:pt modelId="{B46547C5-1285-4ADA-A666-AD2324958649}">
      <dgm:prSet/>
      <dgm:spPr>
        <a:solidFill>
          <a:schemeClr val="accent3">
            <a:lumMod val="60000"/>
            <a:lumOff val="40000"/>
            <a:alpha val="90000"/>
          </a:schemeClr>
        </a:solidFill>
      </dgm:spPr>
      <dgm:t>
        <a:bodyPr/>
        <a:lstStyle/>
        <a:p>
          <a:r>
            <a:rPr lang="en-US"/>
            <a:t>Maximize efficiency with on-board plant selection options without the webapp support</a:t>
          </a:r>
        </a:p>
      </dgm:t>
    </dgm:pt>
    <dgm:pt modelId="{E6669B0D-EF41-4C51-B61F-0CDA2554401D}" type="parTrans" cxnId="{CC88671D-06BE-4847-8575-3C55E8085FE7}">
      <dgm:prSet/>
      <dgm:spPr/>
      <dgm:t>
        <a:bodyPr/>
        <a:lstStyle/>
        <a:p>
          <a:endParaRPr lang="en-US"/>
        </a:p>
      </dgm:t>
    </dgm:pt>
    <dgm:pt modelId="{4436821C-145C-40A9-8B53-4DB22AC9DB6F}" type="sibTrans" cxnId="{CC88671D-06BE-4847-8575-3C55E8085FE7}">
      <dgm:prSet/>
      <dgm:spPr/>
      <dgm:t>
        <a:bodyPr/>
        <a:lstStyle/>
        <a:p>
          <a:endParaRPr lang="en-US"/>
        </a:p>
      </dgm:t>
    </dgm:pt>
    <dgm:pt modelId="{B279E2A6-2177-4A5C-BB72-261449C6754A}">
      <dgm:prSet/>
      <dgm:spPr>
        <a:solidFill>
          <a:schemeClr val="accent3">
            <a:lumMod val="75000"/>
          </a:schemeClr>
        </a:solidFill>
      </dgm:spPr>
      <dgm:t>
        <a:bodyPr/>
        <a:lstStyle/>
        <a:p>
          <a:r>
            <a:rPr lang="en-US"/>
            <a:t>Waterproof</a:t>
          </a:r>
        </a:p>
      </dgm:t>
    </dgm:pt>
    <dgm:pt modelId="{7AFFB070-A9B7-4CBB-AA89-7DE1BE31B191}" type="parTrans" cxnId="{26141E80-F04E-4B63-959A-84F8D86FFE5F}">
      <dgm:prSet/>
      <dgm:spPr/>
      <dgm:t>
        <a:bodyPr/>
        <a:lstStyle/>
        <a:p>
          <a:endParaRPr lang="en-US"/>
        </a:p>
      </dgm:t>
    </dgm:pt>
    <dgm:pt modelId="{14A86D2A-D61C-46AB-BFE7-A47FF851B5FF}" type="sibTrans" cxnId="{26141E80-F04E-4B63-959A-84F8D86FFE5F}">
      <dgm:prSet/>
      <dgm:spPr/>
      <dgm:t>
        <a:bodyPr/>
        <a:lstStyle/>
        <a:p>
          <a:endParaRPr lang="en-US"/>
        </a:p>
      </dgm:t>
    </dgm:pt>
    <dgm:pt modelId="{1960319A-8C48-421B-A875-AEF538F47705}">
      <dgm:prSet/>
      <dgm:spPr>
        <a:solidFill>
          <a:schemeClr val="accent3">
            <a:lumMod val="60000"/>
            <a:lumOff val="40000"/>
            <a:alpha val="90000"/>
          </a:schemeClr>
        </a:solidFill>
      </dgm:spPr>
      <dgm:t>
        <a:bodyPr/>
        <a:lstStyle/>
        <a:p>
          <a:r>
            <a:rPr lang="en-US"/>
            <a:t>Seal and waterproof the entire electronic system</a:t>
          </a:r>
        </a:p>
      </dgm:t>
    </dgm:pt>
    <dgm:pt modelId="{103C62B0-049A-4CF2-9973-1A5ADC9C3E3D}" type="parTrans" cxnId="{D0DBA205-5134-4B03-9948-86F39720F1C0}">
      <dgm:prSet/>
      <dgm:spPr/>
      <dgm:t>
        <a:bodyPr/>
        <a:lstStyle/>
        <a:p>
          <a:endParaRPr lang="en-US"/>
        </a:p>
      </dgm:t>
    </dgm:pt>
    <dgm:pt modelId="{8FB6118C-9167-4A37-ABD3-B669AC2196E1}" type="sibTrans" cxnId="{D0DBA205-5134-4B03-9948-86F39720F1C0}">
      <dgm:prSet/>
      <dgm:spPr/>
      <dgm:t>
        <a:bodyPr/>
        <a:lstStyle/>
        <a:p>
          <a:endParaRPr lang="en-US"/>
        </a:p>
      </dgm:t>
    </dgm:pt>
    <dgm:pt modelId="{F99A90E2-0D16-C24D-BE00-EE5914B83E5F}" type="pres">
      <dgm:prSet presAssocID="{D7ACB89D-B95E-46C2-88C3-CAAF46603C16}" presName="Name0" presStyleCnt="0">
        <dgm:presLayoutVars>
          <dgm:dir/>
          <dgm:animLvl val="lvl"/>
          <dgm:resizeHandles val="exact"/>
        </dgm:presLayoutVars>
      </dgm:prSet>
      <dgm:spPr/>
    </dgm:pt>
    <dgm:pt modelId="{7C4A69B6-6BEE-124E-90A9-DCCC19E893DE}" type="pres">
      <dgm:prSet presAssocID="{818DF239-5E01-4A50-A7D1-EFFBD1DB0762}" presName="composite" presStyleCnt="0"/>
      <dgm:spPr/>
    </dgm:pt>
    <dgm:pt modelId="{8CDA990D-A867-0942-BE96-1632B5DFFBE2}" type="pres">
      <dgm:prSet presAssocID="{818DF239-5E01-4A50-A7D1-EFFBD1DB0762}" presName="parTx" presStyleLbl="alignNode1" presStyleIdx="0" presStyleCnt="4">
        <dgm:presLayoutVars>
          <dgm:chMax val="0"/>
          <dgm:chPref val="0"/>
        </dgm:presLayoutVars>
      </dgm:prSet>
      <dgm:spPr/>
    </dgm:pt>
    <dgm:pt modelId="{1BACD6E4-CA65-1442-A1DC-ECFF197328F3}" type="pres">
      <dgm:prSet presAssocID="{818DF239-5E01-4A50-A7D1-EFFBD1DB0762}" presName="desTx" presStyleLbl="alignAccFollowNode1" presStyleIdx="0" presStyleCnt="4">
        <dgm:presLayoutVars/>
      </dgm:prSet>
      <dgm:spPr/>
    </dgm:pt>
    <dgm:pt modelId="{0E358C52-7D40-1844-B259-38EA8A38E08C}" type="pres">
      <dgm:prSet presAssocID="{7F99113B-4896-4E3E-BCF0-642D3B9A6FA8}" presName="space" presStyleCnt="0"/>
      <dgm:spPr/>
    </dgm:pt>
    <dgm:pt modelId="{AF0374B8-10AF-B446-BBF3-2B184AF6ED66}" type="pres">
      <dgm:prSet presAssocID="{DC802347-1DD6-4155-847A-3167B6F2FA27}" presName="composite" presStyleCnt="0"/>
      <dgm:spPr/>
    </dgm:pt>
    <dgm:pt modelId="{1A35451A-2552-0E4E-8B36-99DD2A4C02E0}" type="pres">
      <dgm:prSet presAssocID="{DC802347-1DD6-4155-847A-3167B6F2FA27}" presName="parTx" presStyleLbl="alignNode1" presStyleIdx="1" presStyleCnt="4">
        <dgm:presLayoutVars>
          <dgm:chMax val="0"/>
          <dgm:chPref val="0"/>
        </dgm:presLayoutVars>
      </dgm:prSet>
      <dgm:spPr/>
    </dgm:pt>
    <dgm:pt modelId="{1A5A9F27-46EB-5441-BFCF-26771C506CF1}" type="pres">
      <dgm:prSet presAssocID="{DC802347-1DD6-4155-847A-3167B6F2FA27}" presName="desTx" presStyleLbl="alignAccFollowNode1" presStyleIdx="1" presStyleCnt="4">
        <dgm:presLayoutVars/>
      </dgm:prSet>
      <dgm:spPr/>
    </dgm:pt>
    <dgm:pt modelId="{8A7F8ED7-B5AB-5B47-B57B-6928C0A6C18F}" type="pres">
      <dgm:prSet presAssocID="{BAC2F10D-1A67-4081-BD02-56317C39BEFC}" presName="space" presStyleCnt="0"/>
      <dgm:spPr/>
    </dgm:pt>
    <dgm:pt modelId="{103BCB65-157C-FD45-8C5B-CC530A99C785}" type="pres">
      <dgm:prSet presAssocID="{5B6AF929-D292-41F4-BBF6-356945C6C404}" presName="composite" presStyleCnt="0"/>
      <dgm:spPr/>
    </dgm:pt>
    <dgm:pt modelId="{273267A6-893E-C146-A50C-A6244DBEADE5}" type="pres">
      <dgm:prSet presAssocID="{5B6AF929-D292-41F4-BBF6-356945C6C404}" presName="parTx" presStyleLbl="alignNode1" presStyleIdx="2" presStyleCnt="4">
        <dgm:presLayoutVars>
          <dgm:chMax val="0"/>
          <dgm:chPref val="0"/>
        </dgm:presLayoutVars>
      </dgm:prSet>
      <dgm:spPr/>
    </dgm:pt>
    <dgm:pt modelId="{80DE0FFD-A55A-3D48-B6AD-8F18E8ABD08F}" type="pres">
      <dgm:prSet presAssocID="{5B6AF929-D292-41F4-BBF6-356945C6C404}" presName="desTx" presStyleLbl="alignAccFollowNode1" presStyleIdx="2" presStyleCnt="4">
        <dgm:presLayoutVars/>
      </dgm:prSet>
      <dgm:spPr/>
    </dgm:pt>
    <dgm:pt modelId="{6EFD70C6-9EF5-DA46-AD84-0FD6A90B1269}" type="pres">
      <dgm:prSet presAssocID="{FBF9A15A-F371-47B7-A393-473BED068F4A}" presName="space" presStyleCnt="0"/>
      <dgm:spPr/>
    </dgm:pt>
    <dgm:pt modelId="{FC28AEE5-7A65-5649-9D54-55B415D1C657}" type="pres">
      <dgm:prSet presAssocID="{B279E2A6-2177-4A5C-BB72-261449C6754A}" presName="composite" presStyleCnt="0"/>
      <dgm:spPr/>
    </dgm:pt>
    <dgm:pt modelId="{DC69A68F-7826-874C-8981-99AD44CBFB1F}" type="pres">
      <dgm:prSet presAssocID="{B279E2A6-2177-4A5C-BB72-261449C6754A}" presName="parTx" presStyleLbl="alignNode1" presStyleIdx="3" presStyleCnt="4">
        <dgm:presLayoutVars>
          <dgm:chMax val="0"/>
          <dgm:chPref val="0"/>
        </dgm:presLayoutVars>
      </dgm:prSet>
      <dgm:spPr/>
    </dgm:pt>
    <dgm:pt modelId="{29F65F09-5FAF-1645-97DF-081A81E707EA}" type="pres">
      <dgm:prSet presAssocID="{B279E2A6-2177-4A5C-BB72-261449C6754A}" presName="desTx" presStyleLbl="alignAccFollowNode1" presStyleIdx="3" presStyleCnt="4">
        <dgm:presLayoutVars/>
      </dgm:prSet>
      <dgm:spPr/>
    </dgm:pt>
  </dgm:ptLst>
  <dgm:cxnLst>
    <dgm:cxn modelId="{D0DBA205-5134-4B03-9948-86F39720F1C0}" srcId="{B279E2A6-2177-4A5C-BB72-261449C6754A}" destId="{1960319A-8C48-421B-A875-AEF538F47705}" srcOrd="0" destOrd="0" parTransId="{103C62B0-049A-4CF2-9973-1A5ADC9C3E3D}" sibTransId="{8FB6118C-9167-4A37-ABD3-B669AC2196E1}"/>
    <dgm:cxn modelId="{52BE5009-337C-AC4A-A1FA-729EEDBD041B}" type="presOf" srcId="{818DF239-5E01-4A50-A7D1-EFFBD1DB0762}" destId="{8CDA990D-A867-0942-BE96-1632B5DFFBE2}" srcOrd="0" destOrd="0" presId="urn:microsoft.com/office/officeart/2016/7/layout/HorizontalActionList"/>
    <dgm:cxn modelId="{53CE0E0A-AFE5-E94C-A3E5-EF7EE1EAD882}" type="presOf" srcId="{5B6AF929-D292-41F4-BBF6-356945C6C404}" destId="{273267A6-893E-C146-A50C-A6244DBEADE5}" srcOrd="0" destOrd="0" presId="urn:microsoft.com/office/officeart/2016/7/layout/HorizontalActionList"/>
    <dgm:cxn modelId="{F811590B-AF8A-B24C-860F-61AB03E53718}" type="presOf" srcId="{D7ACB89D-B95E-46C2-88C3-CAAF46603C16}" destId="{F99A90E2-0D16-C24D-BE00-EE5914B83E5F}" srcOrd="0" destOrd="0" presId="urn:microsoft.com/office/officeart/2016/7/layout/HorizontalActionList"/>
    <dgm:cxn modelId="{B8FEFF0B-B16B-7E41-A521-3EC69761B9B7}" type="presOf" srcId="{986A655F-C195-4DB8-A93F-B215259004B5}" destId="{1BACD6E4-CA65-1442-A1DC-ECFF197328F3}" srcOrd="0" destOrd="0" presId="urn:microsoft.com/office/officeart/2016/7/layout/HorizontalActionList"/>
    <dgm:cxn modelId="{11F55610-6AE9-4AE7-BA5C-190818C61934}" srcId="{D7ACB89D-B95E-46C2-88C3-CAAF46603C16}" destId="{818DF239-5E01-4A50-A7D1-EFFBD1DB0762}" srcOrd="0" destOrd="0" parTransId="{984C4DE8-82EC-4F6C-91C7-785F7A142174}" sibTransId="{7F99113B-4896-4E3E-BCF0-642D3B9A6FA8}"/>
    <dgm:cxn modelId="{CC88671D-06BE-4847-8575-3C55E8085FE7}" srcId="{5B6AF929-D292-41F4-BBF6-356945C6C404}" destId="{B46547C5-1285-4ADA-A666-AD2324958649}" srcOrd="0" destOrd="0" parTransId="{E6669B0D-EF41-4C51-B61F-0CDA2554401D}" sibTransId="{4436821C-145C-40A9-8B53-4DB22AC9DB6F}"/>
    <dgm:cxn modelId="{45E8F228-8D2B-4DD2-A5B1-E6C311F787AE}" srcId="{DC802347-1DD6-4155-847A-3167B6F2FA27}" destId="{5F2AC905-60A5-42B3-81B5-3C929BBD0ADE}" srcOrd="0" destOrd="0" parTransId="{5FE340A1-6785-4656-A0D5-9442A078364B}" sibTransId="{B1C64FC6-AD03-49B2-9D2D-655E418ED5B9}"/>
    <dgm:cxn modelId="{29AD0A34-AD67-2E41-B662-E64EB87FDD36}" type="presOf" srcId="{1960319A-8C48-421B-A875-AEF538F47705}" destId="{29F65F09-5FAF-1645-97DF-081A81E707EA}" srcOrd="0" destOrd="0" presId="urn:microsoft.com/office/officeart/2016/7/layout/HorizontalActionList"/>
    <dgm:cxn modelId="{78CC0B3A-2AD0-4029-BF25-79696AFFDCB0}" srcId="{D7ACB89D-B95E-46C2-88C3-CAAF46603C16}" destId="{DC802347-1DD6-4155-847A-3167B6F2FA27}" srcOrd="1" destOrd="0" parTransId="{139C6BB5-087C-4339-B5C6-CFB59FFE5F2E}" sibTransId="{BAC2F10D-1A67-4081-BD02-56317C39BEFC}"/>
    <dgm:cxn modelId="{8AA5527E-05A3-5B47-934F-A313E1017009}" type="presOf" srcId="{DC802347-1DD6-4155-847A-3167B6F2FA27}" destId="{1A35451A-2552-0E4E-8B36-99DD2A4C02E0}" srcOrd="0" destOrd="0" presId="urn:microsoft.com/office/officeart/2016/7/layout/HorizontalActionList"/>
    <dgm:cxn modelId="{26141E80-F04E-4B63-959A-84F8D86FFE5F}" srcId="{D7ACB89D-B95E-46C2-88C3-CAAF46603C16}" destId="{B279E2A6-2177-4A5C-BB72-261449C6754A}" srcOrd="3" destOrd="0" parTransId="{7AFFB070-A9B7-4CBB-AA89-7DE1BE31B191}" sibTransId="{14A86D2A-D61C-46AB-BFE7-A47FF851B5FF}"/>
    <dgm:cxn modelId="{002F6B88-3206-6E4F-AE40-E0C872E9D8C2}" type="presOf" srcId="{B46547C5-1285-4ADA-A666-AD2324958649}" destId="{80DE0FFD-A55A-3D48-B6AD-8F18E8ABD08F}" srcOrd="0" destOrd="0" presId="urn:microsoft.com/office/officeart/2016/7/layout/HorizontalActionList"/>
    <dgm:cxn modelId="{95AFA2B4-3460-44C0-A9A4-7950F0AD64F9}" srcId="{818DF239-5E01-4A50-A7D1-EFFBD1DB0762}" destId="{986A655F-C195-4DB8-A93F-B215259004B5}" srcOrd="0" destOrd="0" parTransId="{F14C1DD6-CB1E-4892-AACB-47034918D2DC}" sibTransId="{8A9123B0-9CB4-4759-849C-3EB7A4027A5B}"/>
    <dgm:cxn modelId="{97CC1EB6-65B4-044E-B6E3-B41A7ABB9034}" type="presOf" srcId="{B279E2A6-2177-4A5C-BB72-261449C6754A}" destId="{DC69A68F-7826-874C-8981-99AD44CBFB1F}" srcOrd="0" destOrd="0" presId="urn:microsoft.com/office/officeart/2016/7/layout/HorizontalActionList"/>
    <dgm:cxn modelId="{6B4714D6-6356-4AF4-A100-B69A5A9D04FC}" srcId="{D7ACB89D-B95E-46C2-88C3-CAAF46603C16}" destId="{5B6AF929-D292-41F4-BBF6-356945C6C404}" srcOrd="2" destOrd="0" parTransId="{A551C569-5700-48CC-8AA8-B2224E7EDB65}" sibTransId="{FBF9A15A-F371-47B7-A393-473BED068F4A}"/>
    <dgm:cxn modelId="{448F7BEA-3233-C946-BEF0-832126C62185}" type="presOf" srcId="{5F2AC905-60A5-42B3-81B5-3C929BBD0ADE}" destId="{1A5A9F27-46EB-5441-BFCF-26771C506CF1}" srcOrd="0" destOrd="0" presId="urn:microsoft.com/office/officeart/2016/7/layout/HorizontalActionList"/>
    <dgm:cxn modelId="{618BEA99-DB8F-C24E-A337-8C0991838279}" type="presParOf" srcId="{F99A90E2-0D16-C24D-BE00-EE5914B83E5F}" destId="{7C4A69B6-6BEE-124E-90A9-DCCC19E893DE}" srcOrd="0" destOrd="0" presId="urn:microsoft.com/office/officeart/2016/7/layout/HorizontalActionList"/>
    <dgm:cxn modelId="{C5BF9282-480D-0147-AC7A-11C3A266EE83}" type="presParOf" srcId="{7C4A69B6-6BEE-124E-90A9-DCCC19E893DE}" destId="{8CDA990D-A867-0942-BE96-1632B5DFFBE2}" srcOrd="0" destOrd="0" presId="urn:microsoft.com/office/officeart/2016/7/layout/HorizontalActionList"/>
    <dgm:cxn modelId="{535D4BCE-2191-3341-9F5D-625473876DA0}" type="presParOf" srcId="{7C4A69B6-6BEE-124E-90A9-DCCC19E893DE}" destId="{1BACD6E4-CA65-1442-A1DC-ECFF197328F3}" srcOrd="1" destOrd="0" presId="urn:microsoft.com/office/officeart/2016/7/layout/HorizontalActionList"/>
    <dgm:cxn modelId="{ECC63CCA-73E2-3144-A655-5C511E620952}" type="presParOf" srcId="{F99A90E2-0D16-C24D-BE00-EE5914B83E5F}" destId="{0E358C52-7D40-1844-B259-38EA8A38E08C}" srcOrd="1" destOrd="0" presId="urn:microsoft.com/office/officeart/2016/7/layout/HorizontalActionList"/>
    <dgm:cxn modelId="{3684AF46-FFB2-0146-AF3F-E3028F5154FE}" type="presParOf" srcId="{F99A90E2-0D16-C24D-BE00-EE5914B83E5F}" destId="{AF0374B8-10AF-B446-BBF3-2B184AF6ED66}" srcOrd="2" destOrd="0" presId="urn:microsoft.com/office/officeart/2016/7/layout/HorizontalActionList"/>
    <dgm:cxn modelId="{6B535D01-266D-FB4C-8673-444CC597A21E}" type="presParOf" srcId="{AF0374B8-10AF-B446-BBF3-2B184AF6ED66}" destId="{1A35451A-2552-0E4E-8B36-99DD2A4C02E0}" srcOrd="0" destOrd="0" presId="urn:microsoft.com/office/officeart/2016/7/layout/HorizontalActionList"/>
    <dgm:cxn modelId="{7E5ABE94-04D0-3243-8F62-94F92BF0EE5E}" type="presParOf" srcId="{AF0374B8-10AF-B446-BBF3-2B184AF6ED66}" destId="{1A5A9F27-46EB-5441-BFCF-26771C506CF1}" srcOrd="1" destOrd="0" presId="urn:microsoft.com/office/officeart/2016/7/layout/HorizontalActionList"/>
    <dgm:cxn modelId="{91074BC5-23DA-2842-B643-1BC023A4B183}" type="presParOf" srcId="{F99A90E2-0D16-C24D-BE00-EE5914B83E5F}" destId="{8A7F8ED7-B5AB-5B47-B57B-6928C0A6C18F}" srcOrd="3" destOrd="0" presId="urn:microsoft.com/office/officeart/2016/7/layout/HorizontalActionList"/>
    <dgm:cxn modelId="{491E1203-30E4-984D-9B1C-7C922BACD7E6}" type="presParOf" srcId="{F99A90E2-0D16-C24D-BE00-EE5914B83E5F}" destId="{103BCB65-157C-FD45-8C5B-CC530A99C785}" srcOrd="4" destOrd="0" presId="urn:microsoft.com/office/officeart/2016/7/layout/HorizontalActionList"/>
    <dgm:cxn modelId="{E6599BEB-CA49-1943-AECF-71460512332C}" type="presParOf" srcId="{103BCB65-157C-FD45-8C5B-CC530A99C785}" destId="{273267A6-893E-C146-A50C-A6244DBEADE5}" srcOrd="0" destOrd="0" presId="urn:microsoft.com/office/officeart/2016/7/layout/HorizontalActionList"/>
    <dgm:cxn modelId="{9A8B0064-54AB-374D-AA39-233E4EFF83C0}" type="presParOf" srcId="{103BCB65-157C-FD45-8C5B-CC530A99C785}" destId="{80DE0FFD-A55A-3D48-B6AD-8F18E8ABD08F}" srcOrd="1" destOrd="0" presId="urn:microsoft.com/office/officeart/2016/7/layout/HorizontalActionList"/>
    <dgm:cxn modelId="{562C7A1F-D151-1941-8D9E-EB11F4337E1A}" type="presParOf" srcId="{F99A90E2-0D16-C24D-BE00-EE5914B83E5F}" destId="{6EFD70C6-9EF5-DA46-AD84-0FD6A90B1269}" srcOrd="5" destOrd="0" presId="urn:microsoft.com/office/officeart/2016/7/layout/HorizontalActionList"/>
    <dgm:cxn modelId="{F746B32B-9B76-9941-98E2-B124E79C7ABC}" type="presParOf" srcId="{F99A90E2-0D16-C24D-BE00-EE5914B83E5F}" destId="{FC28AEE5-7A65-5649-9D54-55B415D1C657}" srcOrd="6" destOrd="0" presId="urn:microsoft.com/office/officeart/2016/7/layout/HorizontalActionList"/>
    <dgm:cxn modelId="{3ED4D42F-A707-8043-99A9-E5892A733ABB}" type="presParOf" srcId="{FC28AEE5-7A65-5649-9D54-55B415D1C657}" destId="{DC69A68F-7826-874C-8981-99AD44CBFB1F}" srcOrd="0" destOrd="0" presId="urn:microsoft.com/office/officeart/2016/7/layout/HorizontalActionList"/>
    <dgm:cxn modelId="{15D25580-441C-6646-98A5-A1BCED1012C7}" type="presParOf" srcId="{FC28AEE5-7A65-5649-9D54-55B415D1C657}" destId="{29F65F09-5FAF-1645-97DF-081A81E707EA}" srcOrd="1" destOrd="0" presId="urn:microsoft.com/office/officeart/2016/7/layout/Horizontal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561CB0-B230-4B53-B75D-C53D64B10E2B}"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26F0D592-9CD5-4F47-B0D9-E585461D182F}">
      <dgm:prSet/>
      <dgm:spPr/>
      <dgm:t>
        <a:bodyPr/>
        <a:lstStyle/>
        <a:p>
          <a:r>
            <a:rPr lang="en-US"/>
            <a:t>R&amp;D</a:t>
          </a:r>
        </a:p>
      </dgm:t>
    </dgm:pt>
    <dgm:pt modelId="{822FAB2D-859B-44DA-BCC4-15AE2977D55E}" type="parTrans" cxnId="{845D331A-25B5-441B-BDB3-2B00D7E9AC7A}">
      <dgm:prSet/>
      <dgm:spPr/>
      <dgm:t>
        <a:bodyPr/>
        <a:lstStyle/>
        <a:p>
          <a:endParaRPr lang="en-US"/>
        </a:p>
      </dgm:t>
    </dgm:pt>
    <dgm:pt modelId="{6FF4DB40-85B1-4804-BEB3-68EB2AD734CD}" type="sibTrans" cxnId="{845D331A-25B5-441B-BDB3-2B00D7E9AC7A}">
      <dgm:prSet/>
      <dgm:spPr/>
      <dgm:t>
        <a:bodyPr/>
        <a:lstStyle/>
        <a:p>
          <a:endParaRPr lang="en-US"/>
        </a:p>
      </dgm:t>
    </dgm:pt>
    <dgm:pt modelId="{692885C2-5485-4C9E-9DDB-208BE74A03A3}">
      <dgm:prSet/>
      <dgm:spPr/>
      <dgm:t>
        <a:bodyPr/>
        <a:lstStyle/>
        <a:p>
          <a:r>
            <a:rPr lang="en-US"/>
            <a:t>Research and Order Required Components</a:t>
          </a:r>
        </a:p>
      </dgm:t>
    </dgm:pt>
    <dgm:pt modelId="{B679A35E-E5ED-41C9-B5F1-62FC3FDB62A6}" type="parTrans" cxnId="{60A0F648-0382-4DF5-81E6-FF25A551577B}">
      <dgm:prSet/>
      <dgm:spPr/>
      <dgm:t>
        <a:bodyPr/>
        <a:lstStyle/>
        <a:p>
          <a:endParaRPr lang="en-US"/>
        </a:p>
      </dgm:t>
    </dgm:pt>
    <dgm:pt modelId="{65B5B2D2-1611-4F5B-9964-AB58EDB53C41}" type="sibTrans" cxnId="{60A0F648-0382-4DF5-81E6-FF25A551577B}">
      <dgm:prSet/>
      <dgm:spPr/>
      <dgm:t>
        <a:bodyPr/>
        <a:lstStyle/>
        <a:p>
          <a:endParaRPr lang="en-US"/>
        </a:p>
      </dgm:t>
    </dgm:pt>
    <dgm:pt modelId="{4703628A-A7F1-427D-9B7C-AE5F1BAD3E88}">
      <dgm:prSet/>
      <dgm:spPr/>
      <dgm:t>
        <a:bodyPr/>
        <a:lstStyle/>
        <a:p>
          <a:r>
            <a:rPr lang="en-US"/>
            <a:t>Design</a:t>
          </a:r>
        </a:p>
      </dgm:t>
    </dgm:pt>
    <dgm:pt modelId="{177FF33D-B26D-4064-978A-2B4641B7E8D2}" type="parTrans" cxnId="{04C0BDEF-6D93-4AD9-8EDF-34A55F56F2C7}">
      <dgm:prSet/>
      <dgm:spPr/>
      <dgm:t>
        <a:bodyPr/>
        <a:lstStyle/>
        <a:p>
          <a:endParaRPr lang="en-US"/>
        </a:p>
      </dgm:t>
    </dgm:pt>
    <dgm:pt modelId="{A5EA6106-52D3-4931-8545-BA1C25898C73}" type="sibTrans" cxnId="{04C0BDEF-6D93-4AD9-8EDF-34A55F56F2C7}">
      <dgm:prSet/>
      <dgm:spPr/>
      <dgm:t>
        <a:bodyPr/>
        <a:lstStyle/>
        <a:p>
          <a:endParaRPr lang="en-US"/>
        </a:p>
      </dgm:t>
    </dgm:pt>
    <dgm:pt modelId="{BEF1BA3A-4945-430D-AEA3-E79FD0E20604}">
      <dgm:prSet/>
      <dgm:spPr/>
      <dgm:t>
        <a:bodyPr/>
        <a:lstStyle/>
        <a:p>
          <a:r>
            <a:rPr lang="en-US"/>
            <a:t>Design PCB</a:t>
          </a:r>
        </a:p>
      </dgm:t>
    </dgm:pt>
    <dgm:pt modelId="{630444D6-3E5E-4F10-BAB6-E453EC1CAEC7}" type="parTrans" cxnId="{15398CE1-6467-49B5-A1B0-F51B8B4F07E9}">
      <dgm:prSet/>
      <dgm:spPr/>
      <dgm:t>
        <a:bodyPr/>
        <a:lstStyle/>
        <a:p>
          <a:endParaRPr lang="en-US"/>
        </a:p>
      </dgm:t>
    </dgm:pt>
    <dgm:pt modelId="{4F6E9F15-2A06-4E18-AC25-80F492F49150}" type="sibTrans" cxnId="{15398CE1-6467-49B5-A1B0-F51B8B4F07E9}">
      <dgm:prSet/>
      <dgm:spPr/>
      <dgm:t>
        <a:bodyPr/>
        <a:lstStyle/>
        <a:p>
          <a:endParaRPr lang="en-US"/>
        </a:p>
      </dgm:t>
    </dgm:pt>
    <dgm:pt modelId="{8C612E6C-0499-423E-90C7-D96132C31B77}">
      <dgm:prSet/>
      <dgm:spPr/>
      <dgm:t>
        <a:bodyPr/>
        <a:lstStyle/>
        <a:p>
          <a:r>
            <a:rPr lang="en-US"/>
            <a:t>Develop</a:t>
          </a:r>
        </a:p>
      </dgm:t>
    </dgm:pt>
    <dgm:pt modelId="{7F0CA3A8-BF00-4DE5-B44E-EC74B6D543B5}" type="parTrans" cxnId="{A17218DB-F638-496C-B633-21BDEE728D24}">
      <dgm:prSet/>
      <dgm:spPr/>
      <dgm:t>
        <a:bodyPr/>
        <a:lstStyle/>
        <a:p>
          <a:endParaRPr lang="en-US"/>
        </a:p>
      </dgm:t>
    </dgm:pt>
    <dgm:pt modelId="{C86D560E-EC05-4531-BF41-4B6270B3C1EC}" type="sibTrans" cxnId="{A17218DB-F638-496C-B633-21BDEE728D24}">
      <dgm:prSet/>
      <dgm:spPr/>
      <dgm:t>
        <a:bodyPr/>
        <a:lstStyle/>
        <a:p>
          <a:endParaRPr lang="en-US"/>
        </a:p>
      </dgm:t>
    </dgm:pt>
    <dgm:pt modelId="{D9786473-F6B7-4158-A49C-A6A59005190D}">
      <dgm:prSet/>
      <dgm:spPr/>
      <dgm:t>
        <a:bodyPr/>
        <a:lstStyle/>
        <a:p>
          <a:r>
            <a:rPr lang="en-US"/>
            <a:t>Develop Hardware Prototype</a:t>
          </a:r>
        </a:p>
      </dgm:t>
    </dgm:pt>
    <dgm:pt modelId="{37B7322A-B5E2-4A8A-A503-A619B09DED42}" type="parTrans" cxnId="{F5D91F7C-8DA5-4E04-ACD7-CE3A5811196B}">
      <dgm:prSet/>
      <dgm:spPr/>
      <dgm:t>
        <a:bodyPr/>
        <a:lstStyle/>
        <a:p>
          <a:endParaRPr lang="en-US"/>
        </a:p>
      </dgm:t>
    </dgm:pt>
    <dgm:pt modelId="{5944EC58-91B0-4ECD-81FF-E9BEB5EBB076}" type="sibTrans" cxnId="{F5D91F7C-8DA5-4E04-ACD7-CE3A5811196B}">
      <dgm:prSet/>
      <dgm:spPr/>
      <dgm:t>
        <a:bodyPr/>
        <a:lstStyle/>
        <a:p>
          <a:endParaRPr lang="en-US"/>
        </a:p>
      </dgm:t>
    </dgm:pt>
    <dgm:pt modelId="{49A97111-044C-400C-B4C9-EFDFDA010068}">
      <dgm:prSet/>
      <dgm:spPr/>
      <dgm:t>
        <a:bodyPr/>
        <a:lstStyle/>
        <a:p>
          <a:r>
            <a:rPr lang="en-US"/>
            <a:t>Develop</a:t>
          </a:r>
        </a:p>
      </dgm:t>
    </dgm:pt>
    <dgm:pt modelId="{03EF3E28-727A-48CC-8AF4-51F2D065DBFA}" type="parTrans" cxnId="{4C884FF4-B15B-47FE-B171-E6CF68259BCD}">
      <dgm:prSet/>
      <dgm:spPr/>
      <dgm:t>
        <a:bodyPr/>
        <a:lstStyle/>
        <a:p>
          <a:endParaRPr lang="en-US"/>
        </a:p>
      </dgm:t>
    </dgm:pt>
    <dgm:pt modelId="{67F314B9-9246-44EC-819B-0CA15C78D99B}" type="sibTrans" cxnId="{4C884FF4-B15B-47FE-B171-E6CF68259BCD}">
      <dgm:prSet/>
      <dgm:spPr/>
      <dgm:t>
        <a:bodyPr/>
        <a:lstStyle/>
        <a:p>
          <a:endParaRPr lang="en-US"/>
        </a:p>
      </dgm:t>
    </dgm:pt>
    <dgm:pt modelId="{A6B0BE3D-4103-4BDD-90BE-D0EF3D9B4C61}">
      <dgm:prSet/>
      <dgm:spPr/>
      <dgm:t>
        <a:bodyPr/>
        <a:lstStyle/>
        <a:p>
          <a:r>
            <a:rPr lang="en-US"/>
            <a:t>Develop Software Prototype</a:t>
          </a:r>
        </a:p>
      </dgm:t>
    </dgm:pt>
    <dgm:pt modelId="{D5FD9321-3A45-4C4B-8E58-305D3E689EF5}" type="parTrans" cxnId="{1557A3C9-5ACD-437F-8FF3-22B7364D1791}">
      <dgm:prSet/>
      <dgm:spPr/>
      <dgm:t>
        <a:bodyPr/>
        <a:lstStyle/>
        <a:p>
          <a:endParaRPr lang="en-US"/>
        </a:p>
      </dgm:t>
    </dgm:pt>
    <dgm:pt modelId="{B9A8EDB8-5E3E-4496-B33C-A2B640A95EC2}" type="sibTrans" cxnId="{1557A3C9-5ACD-437F-8FF3-22B7364D1791}">
      <dgm:prSet/>
      <dgm:spPr/>
      <dgm:t>
        <a:bodyPr/>
        <a:lstStyle/>
        <a:p>
          <a:endParaRPr lang="en-US"/>
        </a:p>
      </dgm:t>
    </dgm:pt>
    <dgm:pt modelId="{9875AF9F-54E1-4358-BE7F-1997C2FEE1D3}">
      <dgm:prSet/>
      <dgm:spPr/>
      <dgm:t>
        <a:bodyPr/>
        <a:lstStyle/>
        <a:p>
          <a:r>
            <a:rPr lang="en-US"/>
            <a:t>Polish</a:t>
          </a:r>
        </a:p>
      </dgm:t>
    </dgm:pt>
    <dgm:pt modelId="{7621A08F-9DF4-4ECD-AD67-9AF5FD4AF272}" type="parTrans" cxnId="{F4330295-676C-43E2-8D70-719044146CBB}">
      <dgm:prSet/>
      <dgm:spPr/>
      <dgm:t>
        <a:bodyPr/>
        <a:lstStyle/>
        <a:p>
          <a:endParaRPr lang="en-US"/>
        </a:p>
      </dgm:t>
    </dgm:pt>
    <dgm:pt modelId="{8D94C5B7-8401-4CD5-BDD6-F45EB55E8436}" type="sibTrans" cxnId="{F4330295-676C-43E2-8D70-719044146CBB}">
      <dgm:prSet/>
      <dgm:spPr/>
      <dgm:t>
        <a:bodyPr/>
        <a:lstStyle/>
        <a:p>
          <a:endParaRPr lang="en-US"/>
        </a:p>
      </dgm:t>
    </dgm:pt>
    <dgm:pt modelId="{792BAE85-1325-43A1-BCD8-7513BED18061}">
      <dgm:prSet/>
      <dgm:spPr/>
      <dgm:t>
        <a:bodyPr/>
        <a:lstStyle/>
        <a:p>
          <a:r>
            <a:rPr lang="en-US"/>
            <a:t>Polish Design </a:t>
          </a:r>
        </a:p>
      </dgm:t>
    </dgm:pt>
    <dgm:pt modelId="{19432545-7362-4A16-A944-9AD34341F789}" type="parTrans" cxnId="{AEF0F3A0-E252-4EB2-8803-437FB00C60A3}">
      <dgm:prSet/>
      <dgm:spPr/>
      <dgm:t>
        <a:bodyPr/>
        <a:lstStyle/>
        <a:p>
          <a:endParaRPr lang="en-US"/>
        </a:p>
      </dgm:t>
    </dgm:pt>
    <dgm:pt modelId="{5B09F920-210B-42AA-A42E-0ABCD2DE8AB3}" type="sibTrans" cxnId="{AEF0F3A0-E252-4EB2-8803-437FB00C60A3}">
      <dgm:prSet/>
      <dgm:spPr/>
      <dgm:t>
        <a:bodyPr/>
        <a:lstStyle/>
        <a:p>
          <a:endParaRPr lang="en-US"/>
        </a:p>
      </dgm:t>
    </dgm:pt>
    <dgm:pt modelId="{B64918D0-E734-4E76-8625-48697AEC425D}">
      <dgm:prSet/>
      <dgm:spPr/>
      <dgm:t>
        <a:bodyPr/>
        <a:lstStyle/>
        <a:p>
          <a:r>
            <a:rPr lang="en-US"/>
            <a:t>Fabricate</a:t>
          </a:r>
        </a:p>
      </dgm:t>
    </dgm:pt>
    <dgm:pt modelId="{3A655D87-78AC-4F76-B9D4-A4EA23F91C76}" type="parTrans" cxnId="{A321D3CD-AA25-4C0C-A7F6-D3E6AEB34FCD}">
      <dgm:prSet/>
      <dgm:spPr/>
      <dgm:t>
        <a:bodyPr/>
        <a:lstStyle/>
        <a:p>
          <a:endParaRPr lang="en-US"/>
        </a:p>
      </dgm:t>
    </dgm:pt>
    <dgm:pt modelId="{178057CD-2665-4207-8C9C-730E4481EC49}" type="sibTrans" cxnId="{A321D3CD-AA25-4C0C-A7F6-D3E6AEB34FCD}">
      <dgm:prSet/>
      <dgm:spPr/>
      <dgm:t>
        <a:bodyPr/>
        <a:lstStyle/>
        <a:p>
          <a:endParaRPr lang="en-US"/>
        </a:p>
      </dgm:t>
    </dgm:pt>
    <dgm:pt modelId="{6D2E1168-5247-450A-86D2-AED5089435B2}">
      <dgm:prSet/>
      <dgm:spPr/>
      <dgm:t>
        <a:bodyPr/>
        <a:lstStyle/>
        <a:p>
          <a:r>
            <a:rPr lang="en-US"/>
            <a:t>Fabricate Final Product</a:t>
          </a:r>
        </a:p>
      </dgm:t>
    </dgm:pt>
    <dgm:pt modelId="{7896ED84-F295-4240-B560-5CB5996646F9}" type="parTrans" cxnId="{424A1686-4E12-4DCA-AC93-06F2A32F0AEB}">
      <dgm:prSet/>
      <dgm:spPr/>
      <dgm:t>
        <a:bodyPr/>
        <a:lstStyle/>
        <a:p>
          <a:endParaRPr lang="en-US"/>
        </a:p>
      </dgm:t>
    </dgm:pt>
    <dgm:pt modelId="{99655848-9ABB-459D-8722-E6DBC5E7F693}" type="sibTrans" cxnId="{424A1686-4E12-4DCA-AC93-06F2A32F0AEB}">
      <dgm:prSet/>
      <dgm:spPr/>
      <dgm:t>
        <a:bodyPr/>
        <a:lstStyle/>
        <a:p>
          <a:endParaRPr lang="en-US"/>
        </a:p>
      </dgm:t>
    </dgm:pt>
    <dgm:pt modelId="{C8C92BFD-9DE3-2442-9E42-1BAD2117A804}" type="pres">
      <dgm:prSet presAssocID="{0E561CB0-B230-4B53-B75D-C53D64B10E2B}" presName="Name0" presStyleCnt="0">
        <dgm:presLayoutVars>
          <dgm:dir/>
          <dgm:animLvl val="lvl"/>
          <dgm:resizeHandles val="exact"/>
        </dgm:presLayoutVars>
      </dgm:prSet>
      <dgm:spPr/>
    </dgm:pt>
    <dgm:pt modelId="{219AF80D-844E-6542-BE45-070789D1C390}" type="pres">
      <dgm:prSet presAssocID="{B64918D0-E734-4E76-8625-48697AEC425D}" presName="boxAndChildren" presStyleCnt="0"/>
      <dgm:spPr/>
    </dgm:pt>
    <dgm:pt modelId="{0D27B164-8DF1-7F42-95C0-E0F7B4E15A5B}" type="pres">
      <dgm:prSet presAssocID="{B64918D0-E734-4E76-8625-48697AEC425D}" presName="parentTextBox" presStyleLbl="alignNode1" presStyleIdx="0" presStyleCnt="6"/>
      <dgm:spPr/>
    </dgm:pt>
    <dgm:pt modelId="{5AD91093-EF51-8943-A292-5A6E83B65479}" type="pres">
      <dgm:prSet presAssocID="{B64918D0-E734-4E76-8625-48697AEC425D}" presName="descendantBox" presStyleLbl="bgAccFollowNode1" presStyleIdx="0" presStyleCnt="6"/>
      <dgm:spPr/>
    </dgm:pt>
    <dgm:pt modelId="{5E2C7A8F-BFC6-4141-9031-F041B76921DB}" type="pres">
      <dgm:prSet presAssocID="{8D94C5B7-8401-4CD5-BDD6-F45EB55E8436}" presName="sp" presStyleCnt="0"/>
      <dgm:spPr/>
    </dgm:pt>
    <dgm:pt modelId="{7E4589DB-A26F-434D-8C31-C40489AAC90F}" type="pres">
      <dgm:prSet presAssocID="{9875AF9F-54E1-4358-BE7F-1997C2FEE1D3}" presName="arrowAndChildren" presStyleCnt="0"/>
      <dgm:spPr/>
    </dgm:pt>
    <dgm:pt modelId="{11DAFE04-1B80-9B49-9F0D-CDD992C44500}" type="pres">
      <dgm:prSet presAssocID="{9875AF9F-54E1-4358-BE7F-1997C2FEE1D3}" presName="parentTextArrow" presStyleLbl="node1" presStyleIdx="0" presStyleCnt="0"/>
      <dgm:spPr/>
    </dgm:pt>
    <dgm:pt modelId="{617A185D-C41B-5B4D-A4CF-B5F44B30E6F8}" type="pres">
      <dgm:prSet presAssocID="{9875AF9F-54E1-4358-BE7F-1997C2FEE1D3}" presName="arrow" presStyleLbl="alignNode1" presStyleIdx="1" presStyleCnt="6"/>
      <dgm:spPr/>
    </dgm:pt>
    <dgm:pt modelId="{B7B031BD-D02B-D84F-83A3-331031923684}" type="pres">
      <dgm:prSet presAssocID="{9875AF9F-54E1-4358-BE7F-1997C2FEE1D3}" presName="descendantArrow" presStyleLbl="bgAccFollowNode1" presStyleIdx="1" presStyleCnt="6"/>
      <dgm:spPr/>
    </dgm:pt>
    <dgm:pt modelId="{DEA0D933-AB7A-D34B-BD14-665F326E080B}" type="pres">
      <dgm:prSet presAssocID="{67F314B9-9246-44EC-819B-0CA15C78D99B}" presName="sp" presStyleCnt="0"/>
      <dgm:spPr/>
    </dgm:pt>
    <dgm:pt modelId="{8F687A72-8D09-944D-8440-E93376437630}" type="pres">
      <dgm:prSet presAssocID="{49A97111-044C-400C-B4C9-EFDFDA010068}" presName="arrowAndChildren" presStyleCnt="0"/>
      <dgm:spPr/>
    </dgm:pt>
    <dgm:pt modelId="{09800D14-D0AE-974C-B9D3-311B39CDF736}" type="pres">
      <dgm:prSet presAssocID="{49A97111-044C-400C-B4C9-EFDFDA010068}" presName="parentTextArrow" presStyleLbl="node1" presStyleIdx="0" presStyleCnt="0"/>
      <dgm:spPr/>
    </dgm:pt>
    <dgm:pt modelId="{B88EA039-CFA7-204C-B9D2-242F19382FAB}" type="pres">
      <dgm:prSet presAssocID="{49A97111-044C-400C-B4C9-EFDFDA010068}" presName="arrow" presStyleLbl="alignNode1" presStyleIdx="2" presStyleCnt="6"/>
      <dgm:spPr/>
    </dgm:pt>
    <dgm:pt modelId="{4D477D6C-43B9-894D-A107-94CBD541343F}" type="pres">
      <dgm:prSet presAssocID="{49A97111-044C-400C-B4C9-EFDFDA010068}" presName="descendantArrow" presStyleLbl="bgAccFollowNode1" presStyleIdx="2" presStyleCnt="6"/>
      <dgm:spPr/>
    </dgm:pt>
    <dgm:pt modelId="{495C9F8B-4497-924C-B99E-50BA27287E0A}" type="pres">
      <dgm:prSet presAssocID="{C86D560E-EC05-4531-BF41-4B6270B3C1EC}" presName="sp" presStyleCnt="0"/>
      <dgm:spPr/>
    </dgm:pt>
    <dgm:pt modelId="{A227B8C2-BAAD-C141-A057-B5AA4350621A}" type="pres">
      <dgm:prSet presAssocID="{8C612E6C-0499-423E-90C7-D96132C31B77}" presName="arrowAndChildren" presStyleCnt="0"/>
      <dgm:spPr/>
    </dgm:pt>
    <dgm:pt modelId="{8F4AD8D5-DAB1-814E-8EDE-AAFF46DDBE4E}" type="pres">
      <dgm:prSet presAssocID="{8C612E6C-0499-423E-90C7-D96132C31B77}" presName="parentTextArrow" presStyleLbl="node1" presStyleIdx="0" presStyleCnt="0"/>
      <dgm:spPr/>
    </dgm:pt>
    <dgm:pt modelId="{F8C76B0F-2955-114C-9A0B-8681964D66F5}" type="pres">
      <dgm:prSet presAssocID="{8C612E6C-0499-423E-90C7-D96132C31B77}" presName="arrow" presStyleLbl="alignNode1" presStyleIdx="3" presStyleCnt="6"/>
      <dgm:spPr/>
    </dgm:pt>
    <dgm:pt modelId="{91132CE8-F83B-1940-A243-97A3DA8719B9}" type="pres">
      <dgm:prSet presAssocID="{8C612E6C-0499-423E-90C7-D96132C31B77}" presName="descendantArrow" presStyleLbl="bgAccFollowNode1" presStyleIdx="3" presStyleCnt="6"/>
      <dgm:spPr/>
    </dgm:pt>
    <dgm:pt modelId="{16465274-B92A-E144-981B-AB5778099696}" type="pres">
      <dgm:prSet presAssocID="{A5EA6106-52D3-4931-8545-BA1C25898C73}" presName="sp" presStyleCnt="0"/>
      <dgm:spPr/>
    </dgm:pt>
    <dgm:pt modelId="{1A7CD45E-9F60-9C42-A6F9-E1E868FD78F1}" type="pres">
      <dgm:prSet presAssocID="{4703628A-A7F1-427D-9B7C-AE5F1BAD3E88}" presName="arrowAndChildren" presStyleCnt="0"/>
      <dgm:spPr/>
    </dgm:pt>
    <dgm:pt modelId="{6A633198-02F6-1347-B2A5-F0CB389AF359}" type="pres">
      <dgm:prSet presAssocID="{4703628A-A7F1-427D-9B7C-AE5F1BAD3E88}" presName="parentTextArrow" presStyleLbl="node1" presStyleIdx="0" presStyleCnt="0"/>
      <dgm:spPr/>
    </dgm:pt>
    <dgm:pt modelId="{DFB639FC-E8AA-F644-9D77-6510BF0078CE}" type="pres">
      <dgm:prSet presAssocID="{4703628A-A7F1-427D-9B7C-AE5F1BAD3E88}" presName="arrow" presStyleLbl="alignNode1" presStyleIdx="4" presStyleCnt="6"/>
      <dgm:spPr/>
    </dgm:pt>
    <dgm:pt modelId="{B94A4B7F-1FDD-9A4D-8986-D4A9BC7BBC69}" type="pres">
      <dgm:prSet presAssocID="{4703628A-A7F1-427D-9B7C-AE5F1BAD3E88}" presName="descendantArrow" presStyleLbl="bgAccFollowNode1" presStyleIdx="4" presStyleCnt="6"/>
      <dgm:spPr/>
    </dgm:pt>
    <dgm:pt modelId="{84B20ED2-A3B7-A24B-8118-70F5F26382E8}" type="pres">
      <dgm:prSet presAssocID="{6FF4DB40-85B1-4804-BEB3-68EB2AD734CD}" presName="sp" presStyleCnt="0"/>
      <dgm:spPr/>
    </dgm:pt>
    <dgm:pt modelId="{F7B4A362-45A9-AA49-9B04-54EC1CECE6D0}" type="pres">
      <dgm:prSet presAssocID="{26F0D592-9CD5-4F47-B0D9-E585461D182F}" presName="arrowAndChildren" presStyleCnt="0"/>
      <dgm:spPr/>
    </dgm:pt>
    <dgm:pt modelId="{D1BF4F27-1743-F54F-9F6C-298F11A6856A}" type="pres">
      <dgm:prSet presAssocID="{26F0D592-9CD5-4F47-B0D9-E585461D182F}" presName="parentTextArrow" presStyleLbl="node1" presStyleIdx="0" presStyleCnt="0"/>
      <dgm:spPr/>
    </dgm:pt>
    <dgm:pt modelId="{D12AE219-5874-3544-A49F-3E09F5CEE3B9}" type="pres">
      <dgm:prSet presAssocID="{26F0D592-9CD5-4F47-B0D9-E585461D182F}" presName="arrow" presStyleLbl="alignNode1" presStyleIdx="5" presStyleCnt="6"/>
      <dgm:spPr/>
    </dgm:pt>
    <dgm:pt modelId="{D97EA185-4722-F246-8D03-784578DB67D9}" type="pres">
      <dgm:prSet presAssocID="{26F0D592-9CD5-4F47-B0D9-E585461D182F}" presName="descendantArrow" presStyleLbl="bgAccFollowNode1" presStyleIdx="5" presStyleCnt="6"/>
      <dgm:spPr/>
    </dgm:pt>
  </dgm:ptLst>
  <dgm:cxnLst>
    <dgm:cxn modelId="{212BF800-280F-0943-9600-86901F8BE71D}" type="presOf" srcId="{4703628A-A7F1-427D-9B7C-AE5F1BAD3E88}" destId="{DFB639FC-E8AA-F644-9D77-6510BF0078CE}" srcOrd="1" destOrd="0" presId="urn:microsoft.com/office/officeart/2016/7/layout/VerticalDownArrowProcess"/>
    <dgm:cxn modelId="{26F36103-2788-3E48-8A85-8363882DF5A3}" type="presOf" srcId="{792BAE85-1325-43A1-BCD8-7513BED18061}" destId="{B7B031BD-D02B-D84F-83A3-331031923684}" srcOrd="0" destOrd="0" presId="urn:microsoft.com/office/officeart/2016/7/layout/VerticalDownArrowProcess"/>
    <dgm:cxn modelId="{0B8B6806-ADB5-4A41-9C78-5FA2D874D07C}" type="presOf" srcId="{8C612E6C-0499-423E-90C7-D96132C31B77}" destId="{8F4AD8D5-DAB1-814E-8EDE-AAFF46DDBE4E}" srcOrd="0" destOrd="0" presId="urn:microsoft.com/office/officeart/2016/7/layout/VerticalDownArrowProcess"/>
    <dgm:cxn modelId="{32FE5E09-925F-1B4F-9934-EB5C7F5488B3}" type="presOf" srcId="{9875AF9F-54E1-4358-BE7F-1997C2FEE1D3}" destId="{617A185D-C41B-5B4D-A4CF-B5F44B30E6F8}" srcOrd="1" destOrd="0" presId="urn:microsoft.com/office/officeart/2016/7/layout/VerticalDownArrowProcess"/>
    <dgm:cxn modelId="{0EB9B30F-484E-3B47-A30F-3297BA79D8E5}" type="presOf" srcId="{9875AF9F-54E1-4358-BE7F-1997C2FEE1D3}" destId="{11DAFE04-1B80-9B49-9F0D-CDD992C44500}" srcOrd="0" destOrd="0" presId="urn:microsoft.com/office/officeart/2016/7/layout/VerticalDownArrowProcess"/>
    <dgm:cxn modelId="{D20A6715-BD21-4B42-A1B3-D4A98AAF3BE9}" type="presOf" srcId="{26F0D592-9CD5-4F47-B0D9-E585461D182F}" destId="{D12AE219-5874-3544-A49F-3E09F5CEE3B9}" srcOrd="1" destOrd="0" presId="urn:microsoft.com/office/officeart/2016/7/layout/VerticalDownArrowProcess"/>
    <dgm:cxn modelId="{845D331A-25B5-441B-BDB3-2B00D7E9AC7A}" srcId="{0E561CB0-B230-4B53-B75D-C53D64B10E2B}" destId="{26F0D592-9CD5-4F47-B0D9-E585461D182F}" srcOrd="0" destOrd="0" parTransId="{822FAB2D-859B-44DA-BCC4-15AE2977D55E}" sibTransId="{6FF4DB40-85B1-4804-BEB3-68EB2AD734CD}"/>
    <dgm:cxn modelId="{4E99EA20-5296-B048-BCCF-F3A21ADC04E7}" type="presOf" srcId="{8C612E6C-0499-423E-90C7-D96132C31B77}" destId="{F8C76B0F-2955-114C-9A0B-8681964D66F5}" srcOrd="1" destOrd="0" presId="urn:microsoft.com/office/officeart/2016/7/layout/VerticalDownArrowProcess"/>
    <dgm:cxn modelId="{BA822B25-56FD-C048-B61B-F99CD56B4797}" type="presOf" srcId="{692885C2-5485-4C9E-9DDB-208BE74A03A3}" destId="{D97EA185-4722-F246-8D03-784578DB67D9}" srcOrd="0" destOrd="0" presId="urn:microsoft.com/office/officeart/2016/7/layout/VerticalDownArrowProcess"/>
    <dgm:cxn modelId="{3078803E-4996-2B49-A760-38A0A5B7E6FB}" type="presOf" srcId="{4703628A-A7F1-427D-9B7C-AE5F1BAD3E88}" destId="{6A633198-02F6-1347-B2A5-F0CB389AF359}" srcOrd="0" destOrd="0" presId="urn:microsoft.com/office/officeart/2016/7/layout/VerticalDownArrowProcess"/>
    <dgm:cxn modelId="{2D765763-6287-3A45-B56E-99EDD00FE5DA}" type="presOf" srcId="{6D2E1168-5247-450A-86D2-AED5089435B2}" destId="{5AD91093-EF51-8943-A292-5A6E83B65479}" srcOrd="0" destOrd="0" presId="urn:microsoft.com/office/officeart/2016/7/layout/VerticalDownArrowProcess"/>
    <dgm:cxn modelId="{F33B8F67-21D7-C547-A4E3-569AA30390FF}" type="presOf" srcId="{B64918D0-E734-4E76-8625-48697AEC425D}" destId="{0D27B164-8DF1-7F42-95C0-E0F7B4E15A5B}" srcOrd="0" destOrd="0" presId="urn:microsoft.com/office/officeart/2016/7/layout/VerticalDownArrowProcess"/>
    <dgm:cxn modelId="{60A0F648-0382-4DF5-81E6-FF25A551577B}" srcId="{26F0D592-9CD5-4F47-B0D9-E585461D182F}" destId="{692885C2-5485-4C9E-9DDB-208BE74A03A3}" srcOrd="0" destOrd="0" parTransId="{B679A35E-E5ED-41C9-B5F1-62FC3FDB62A6}" sibTransId="{65B5B2D2-1611-4F5B-9964-AB58EDB53C41}"/>
    <dgm:cxn modelId="{C564DD4B-2D58-5A44-9E18-52415147C5D6}" type="presOf" srcId="{BEF1BA3A-4945-430D-AEA3-E79FD0E20604}" destId="{B94A4B7F-1FDD-9A4D-8986-D4A9BC7BBC69}" srcOrd="0" destOrd="0" presId="urn:microsoft.com/office/officeart/2016/7/layout/VerticalDownArrowProcess"/>
    <dgm:cxn modelId="{4B6D3C4D-0F94-214E-9E47-F32F149FB70A}" type="presOf" srcId="{49A97111-044C-400C-B4C9-EFDFDA010068}" destId="{09800D14-D0AE-974C-B9D3-311B39CDF736}" srcOrd="0" destOrd="0" presId="urn:microsoft.com/office/officeart/2016/7/layout/VerticalDownArrowProcess"/>
    <dgm:cxn modelId="{66EE7D72-2A09-AF4F-84D0-09193650F3B6}" type="presOf" srcId="{D9786473-F6B7-4158-A49C-A6A59005190D}" destId="{91132CE8-F83B-1940-A243-97A3DA8719B9}" srcOrd="0" destOrd="0" presId="urn:microsoft.com/office/officeart/2016/7/layout/VerticalDownArrowProcess"/>
    <dgm:cxn modelId="{15A41676-19EC-9848-8D77-1F1C43E4EA2E}" type="presOf" srcId="{26F0D592-9CD5-4F47-B0D9-E585461D182F}" destId="{D1BF4F27-1743-F54F-9F6C-298F11A6856A}" srcOrd="0" destOrd="0" presId="urn:microsoft.com/office/officeart/2016/7/layout/VerticalDownArrowProcess"/>
    <dgm:cxn modelId="{F5D91F7C-8DA5-4E04-ACD7-CE3A5811196B}" srcId="{8C612E6C-0499-423E-90C7-D96132C31B77}" destId="{D9786473-F6B7-4158-A49C-A6A59005190D}" srcOrd="0" destOrd="0" parTransId="{37B7322A-B5E2-4A8A-A503-A619B09DED42}" sibTransId="{5944EC58-91B0-4ECD-81FF-E9BEB5EBB076}"/>
    <dgm:cxn modelId="{424A1686-4E12-4DCA-AC93-06F2A32F0AEB}" srcId="{B64918D0-E734-4E76-8625-48697AEC425D}" destId="{6D2E1168-5247-450A-86D2-AED5089435B2}" srcOrd="0" destOrd="0" parTransId="{7896ED84-F295-4240-B560-5CB5996646F9}" sibTransId="{99655848-9ABB-459D-8722-E6DBC5E7F693}"/>
    <dgm:cxn modelId="{F4330295-676C-43E2-8D70-719044146CBB}" srcId="{0E561CB0-B230-4B53-B75D-C53D64B10E2B}" destId="{9875AF9F-54E1-4358-BE7F-1997C2FEE1D3}" srcOrd="4" destOrd="0" parTransId="{7621A08F-9DF4-4ECD-AD67-9AF5FD4AF272}" sibTransId="{8D94C5B7-8401-4CD5-BDD6-F45EB55E8436}"/>
    <dgm:cxn modelId="{AEF0F3A0-E252-4EB2-8803-437FB00C60A3}" srcId="{9875AF9F-54E1-4358-BE7F-1997C2FEE1D3}" destId="{792BAE85-1325-43A1-BCD8-7513BED18061}" srcOrd="0" destOrd="0" parTransId="{19432545-7362-4A16-A944-9AD34341F789}" sibTransId="{5B09F920-210B-42AA-A42E-0ABCD2DE8AB3}"/>
    <dgm:cxn modelId="{703C67AD-D99E-F547-9B3F-BE05D4DA26D4}" type="presOf" srcId="{A6B0BE3D-4103-4BDD-90BE-D0EF3D9B4C61}" destId="{4D477D6C-43B9-894D-A107-94CBD541343F}" srcOrd="0" destOrd="0" presId="urn:microsoft.com/office/officeart/2016/7/layout/VerticalDownArrowProcess"/>
    <dgm:cxn modelId="{D33CD4AD-ECEE-9840-BFB9-13B6B8B873A8}" type="presOf" srcId="{49A97111-044C-400C-B4C9-EFDFDA010068}" destId="{B88EA039-CFA7-204C-B9D2-242F19382FAB}" srcOrd="1" destOrd="0" presId="urn:microsoft.com/office/officeart/2016/7/layout/VerticalDownArrowProcess"/>
    <dgm:cxn modelId="{23DF6DBB-1762-4F43-8491-BF5E8A8DCEE7}" type="presOf" srcId="{0E561CB0-B230-4B53-B75D-C53D64B10E2B}" destId="{C8C92BFD-9DE3-2442-9E42-1BAD2117A804}" srcOrd="0" destOrd="0" presId="urn:microsoft.com/office/officeart/2016/7/layout/VerticalDownArrowProcess"/>
    <dgm:cxn modelId="{1557A3C9-5ACD-437F-8FF3-22B7364D1791}" srcId="{49A97111-044C-400C-B4C9-EFDFDA010068}" destId="{A6B0BE3D-4103-4BDD-90BE-D0EF3D9B4C61}" srcOrd="0" destOrd="0" parTransId="{D5FD9321-3A45-4C4B-8E58-305D3E689EF5}" sibTransId="{B9A8EDB8-5E3E-4496-B33C-A2B640A95EC2}"/>
    <dgm:cxn modelId="{A321D3CD-AA25-4C0C-A7F6-D3E6AEB34FCD}" srcId="{0E561CB0-B230-4B53-B75D-C53D64B10E2B}" destId="{B64918D0-E734-4E76-8625-48697AEC425D}" srcOrd="5" destOrd="0" parTransId="{3A655D87-78AC-4F76-B9D4-A4EA23F91C76}" sibTransId="{178057CD-2665-4207-8C9C-730E4481EC49}"/>
    <dgm:cxn modelId="{A17218DB-F638-496C-B633-21BDEE728D24}" srcId="{0E561CB0-B230-4B53-B75D-C53D64B10E2B}" destId="{8C612E6C-0499-423E-90C7-D96132C31B77}" srcOrd="2" destOrd="0" parTransId="{7F0CA3A8-BF00-4DE5-B44E-EC74B6D543B5}" sibTransId="{C86D560E-EC05-4531-BF41-4B6270B3C1EC}"/>
    <dgm:cxn modelId="{15398CE1-6467-49B5-A1B0-F51B8B4F07E9}" srcId="{4703628A-A7F1-427D-9B7C-AE5F1BAD3E88}" destId="{BEF1BA3A-4945-430D-AEA3-E79FD0E20604}" srcOrd="0" destOrd="0" parTransId="{630444D6-3E5E-4F10-BAB6-E453EC1CAEC7}" sibTransId="{4F6E9F15-2A06-4E18-AC25-80F492F49150}"/>
    <dgm:cxn modelId="{04C0BDEF-6D93-4AD9-8EDF-34A55F56F2C7}" srcId="{0E561CB0-B230-4B53-B75D-C53D64B10E2B}" destId="{4703628A-A7F1-427D-9B7C-AE5F1BAD3E88}" srcOrd="1" destOrd="0" parTransId="{177FF33D-B26D-4064-978A-2B4641B7E8D2}" sibTransId="{A5EA6106-52D3-4931-8545-BA1C25898C73}"/>
    <dgm:cxn modelId="{4C884FF4-B15B-47FE-B171-E6CF68259BCD}" srcId="{0E561CB0-B230-4B53-B75D-C53D64B10E2B}" destId="{49A97111-044C-400C-B4C9-EFDFDA010068}" srcOrd="3" destOrd="0" parTransId="{03EF3E28-727A-48CC-8AF4-51F2D065DBFA}" sibTransId="{67F314B9-9246-44EC-819B-0CA15C78D99B}"/>
    <dgm:cxn modelId="{F7219184-B922-F242-BE0E-17C9782ADBC4}" type="presParOf" srcId="{C8C92BFD-9DE3-2442-9E42-1BAD2117A804}" destId="{219AF80D-844E-6542-BE45-070789D1C390}" srcOrd="0" destOrd="0" presId="urn:microsoft.com/office/officeart/2016/7/layout/VerticalDownArrowProcess"/>
    <dgm:cxn modelId="{C293C656-E954-734C-8EC7-B2F81193735E}" type="presParOf" srcId="{219AF80D-844E-6542-BE45-070789D1C390}" destId="{0D27B164-8DF1-7F42-95C0-E0F7B4E15A5B}" srcOrd="0" destOrd="0" presId="urn:microsoft.com/office/officeart/2016/7/layout/VerticalDownArrowProcess"/>
    <dgm:cxn modelId="{9FF09BB3-4B26-CF44-A7A1-CA808D3C4FF3}" type="presParOf" srcId="{219AF80D-844E-6542-BE45-070789D1C390}" destId="{5AD91093-EF51-8943-A292-5A6E83B65479}" srcOrd="1" destOrd="0" presId="urn:microsoft.com/office/officeart/2016/7/layout/VerticalDownArrowProcess"/>
    <dgm:cxn modelId="{35573E11-44F5-044E-BA4C-479CB5BEA215}" type="presParOf" srcId="{C8C92BFD-9DE3-2442-9E42-1BAD2117A804}" destId="{5E2C7A8F-BFC6-4141-9031-F041B76921DB}" srcOrd="1" destOrd="0" presId="urn:microsoft.com/office/officeart/2016/7/layout/VerticalDownArrowProcess"/>
    <dgm:cxn modelId="{0BD03745-6B13-5646-9D1F-F1F1D4F5C4BF}" type="presParOf" srcId="{C8C92BFD-9DE3-2442-9E42-1BAD2117A804}" destId="{7E4589DB-A26F-434D-8C31-C40489AAC90F}" srcOrd="2" destOrd="0" presId="urn:microsoft.com/office/officeart/2016/7/layout/VerticalDownArrowProcess"/>
    <dgm:cxn modelId="{11D6C5CC-DA4D-1848-8537-5AA1B3CC95E3}" type="presParOf" srcId="{7E4589DB-A26F-434D-8C31-C40489AAC90F}" destId="{11DAFE04-1B80-9B49-9F0D-CDD992C44500}" srcOrd="0" destOrd="0" presId="urn:microsoft.com/office/officeart/2016/7/layout/VerticalDownArrowProcess"/>
    <dgm:cxn modelId="{E70A6920-1CA5-684F-A48F-884F73B7149B}" type="presParOf" srcId="{7E4589DB-A26F-434D-8C31-C40489AAC90F}" destId="{617A185D-C41B-5B4D-A4CF-B5F44B30E6F8}" srcOrd="1" destOrd="0" presId="urn:microsoft.com/office/officeart/2016/7/layout/VerticalDownArrowProcess"/>
    <dgm:cxn modelId="{2DCAA6CE-6F1B-5445-B84A-6439709C9ACF}" type="presParOf" srcId="{7E4589DB-A26F-434D-8C31-C40489AAC90F}" destId="{B7B031BD-D02B-D84F-83A3-331031923684}" srcOrd="2" destOrd="0" presId="urn:microsoft.com/office/officeart/2016/7/layout/VerticalDownArrowProcess"/>
    <dgm:cxn modelId="{6C577B8E-4886-9B4A-AFD0-35BB77DAEFC2}" type="presParOf" srcId="{C8C92BFD-9DE3-2442-9E42-1BAD2117A804}" destId="{DEA0D933-AB7A-D34B-BD14-665F326E080B}" srcOrd="3" destOrd="0" presId="urn:microsoft.com/office/officeart/2016/7/layout/VerticalDownArrowProcess"/>
    <dgm:cxn modelId="{ABBF705B-62CF-C54B-A531-C40875CB9DB9}" type="presParOf" srcId="{C8C92BFD-9DE3-2442-9E42-1BAD2117A804}" destId="{8F687A72-8D09-944D-8440-E93376437630}" srcOrd="4" destOrd="0" presId="urn:microsoft.com/office/officeart/2016/7/layout/VerticalDownArrowProcess"/>
    <dgm:cxn modelId="{6575391D-118E-F644-ABB9-44285A079798}" type="presParOf" srcId="{8F687A72-8D09-944D-8440-E93376437630}" destId="{09800D14-D0AE-974C-B9D3-311B39CDF736}" srcOrd="0" destOrd="0" presId="urn:microsoft.com/office/officeart/2016/7/layout/VerticalDownArrowProcess"/>
    <dgm:cxn modelId="{077BF002-1563-6148-ADEC-F1787E1D9B41}" type="presParOf" srcId="{8F687A72-8D09-944D-8440-E93376437630}" destId="{B88EA039-CFA7-204C-B9D2-242F19382FAB}" srcOrd="1" destOrd="0" presId="urn:microsoft.com/office/officeart/2016/7/layout/VerticalDownArrowProcess"/>
    <dgm:cxn modelId="{D7B07803-F4EC-A545-82AA-79AEF03CDF72}" type="presParOf" srcId="{8F687A72-8D09-944D-8440-E93376437630}" destId="{4D477D6C-43B9-894D-A107-94CBD541343F}" srcOrd="2" destOrd="0" presId="urn:microsoft.com/office/officeart/2016/7/layout/VerticalDownArrowProcess"/>
    <dgm:cxn modelId="{6BD9B915-0376-434B-A60A-B9B9C98F6C4A}" type="presParOf" srcId="{C8C92BFD-9DE3-2442-9E42-1BAD2117A804}" destId="{495C9F8B-4497-924C-B99E-50BA27287E0A}" srcOrd="5" destOrd="0" presId="urn:microsoft.com/office/officeart/2016/7/layout/VerticalDownArrowProcess"/>
    <dgm:cxn modelId="{8FF03C30-C9F4-F944-A4AE-06354E284005}" type="presParOf" srcId="{C8C92BFD-9DE3-2442-9E42-1BAD2117A804}" destId="{A227B8C2-BAAD-C141-A057-B5AA4350621A}" srcOrd="6" destOrd="0" presId="urn:microsoft.com/office/officeart/2016/7/layout/VerticalDownArrowProcess"/>
    <dgm:cxn modelId="{543A5C5E-EF8F-D248-867F-6692A055BBA0}" type="presParOf" srcId="{A227B8C2-BAAD-C141-A057-B5AA4350621A}" destId="{8F4AD8D5-DAB1-814E-8EDE-AAFF46DDBE4E}" srcOrd="0" destOrd="0" presId="urn:microsoft.com/office/officeart/2016/7/layout/VerticalDownArrowProcess"/>
    <dgm:cxn modelId="{1842F9E8-B86A-1F4C-8FDB-EDAFA63E7A91}" type="presParOf" srcId="{A227B8C2-BAAD-C141-A057-B5AA4350621A}" destId="{F8C76B0F-2955-114C-9A0B-8681964D66F5}" srcOrd="1" destOrd="0" presId="urn:microsoft.com/office/officeart/2016/7/layout/VerticalDownArrowProcess"/>
    <dgm:cxn modelId="{28D13E09-03A7-B846-AA42-D19124769DBA}" type="presParOf" srcId="{A227B8C2-BAAD-C141-A057-B5AA4350621A}" destId="{91132CE8-F83B-1940-A243-97A3DA8719B9}" srcOrd="2" destOrd="0" presId="urn:microsoft.com/office/officeart/2016/7/layout/VerticalDownArrowProcess"/>
    <dgm:cxn modelId="{2E9D2374-276C-F045-81BF-1E19C9BF15B4}" type="presParOf" srcId="{C8C92BFD-9DE3-2442-9E42-1BAD2117A804}" destId="{16465274-B92A-E144-981B-AB5778099696}" srcOrd="7" destOrd="0" presId="urn:microsoft.com/office/officeart/2016/7/layout/VerticalDownArrowProcess"/>
    <dgm:cxn modelId="{211647FD-DB20-9F4B-AA6F-6D287F4970CD}" type="presParOf" srcId="{C8C92BFD-9DE3-2442-9E42-1BAD2117A804}" destId="{1A7CD45E-9F60-9C42-A6F9-E1E868FD78F1}" srcOrd="8" destOrd="0" presId="urn:microsoft.com/office/officeart/2016/7/layout/VerticalDownArrowProcess"/>
    <dgm:cxn modelId="{250875F6-7165-7F41-90C6-23F7FE4DDC8E}" type="presParOf" srcId="{1A7CD45E-9F60-9C42-A6F9-E1E868FD78F1}" destId="{6A633198-02F6-1347-B2A5-F0CB389AF359}" srcOrd="0" destOrd="0" presId="urn:microsoft.com/office/officeart/2016/7/layout/VerticalDownArrowProcess"/>
    <dgm:cxn modelId="{C587AEB9-426F-A642-95D9-04EF8461ACA9}" type="presParOf" srcId="{1A7CD45E-9F60-9C42-A6F9-E1E868FD78F1}" destId="{DFB639FC-E8AA-F644-9D77-6510BF0078CE}" srcOrd="1" destOrd="0" presId="urn:microsoft.com/office/officeart/2016/7/layout/VerticalDownArrowProcess"/>
    <dgm:cxn modelId="{A65A9424-4167-7C4D-B159-AD173B830AEC}" type="presParOf" srcId="{1A7CD45E-9F60-9C42-A6F9-E1E868FD78F1}" destId="{B94A4B7F-1FDD-9A4D-8986-D4A9BC7BBC69}" srcOrd="2" destOrd="0" presId="urn:microsoft.com/office/officeart/2016/7/layout/VerticalDownArrowProcess"/>
    <dgm:cxn modelId="{7D718CA6-5BBC-4446-8195-A90DB66B316A}" type="presParOf" srcId="{C8C92BFD-9DE3-2442-9E42-1BAD2117A804}" destId="{84B20ED2-A3B7-A24B-8118-70F5F26382E8}" srcOrd="9" destOrd="0" presId="urn:microsoft.com/office/officeart/2016/7/layout/VerticalDownArrowProcess"/>
    <dgm:cxn modelId="{B89155DD-9778-6C4A-A14E-D0BA8FA83093}" type="presParOf" srcId="{C8C92BFD-9DE3-2442-9E42-1BAD2117A804}" destId="{F7B4A362-45A9-AA49-9B04-54EC1CECE6D0}" srcOrd="10" destOrd="0" presId="urn:microsoft.com/office/officeart/2016/7/layout/VerticalDownArrowProcess"/>
    <dgm:cxn modelId="{8D730ADB-E5D5-6342-B79C-D131BE76ABFF}" type="presParOf" srcId="{F7B4A362-45A9-AA49-9B04-54EC1CECE6D0}" destId="{D1BF4F27-1743-F54F-9F6C-298F11A6856A}" srcOrd="0" destOrd="0" presId="urn:microsoft.com/office/officeart/2016/7/layout/VerticalDownArrowProcess"/>
    <dgm:cxn modelId="{6FDBACC6-974D-364D-BE6C-C4926EFD6423}" type="presParOf" srcId="{F7B4A362-45A9-AA49-9B04-54EC1CECE6D0}" destId="{D12AE219-5874-3544-A49F-3E09F5CEE3B9}" srcOrd="1" destOrd="0" presId="urn:microsoft.com/office/officeart/2016/7/layout/VerticalDownArrowProcess"/>
    <dgm:cxn modelId="{6C9DC080-CF1C-EE47-8E5B-E15788B8B56C}" type="presParOf" srcId="{F7B4A362-45A9-AA49-9B04-54EC1CECE6D0}" destId="{D97EA185-4722-F246-8D03-784578DB67D9}" srcOrd="2" destOrd="0" presId="urn:microsoft.com/office/officeart/2016/7/layout/VerticalDown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4FD2D9-8E1D-4998-AE35-EE2B5808F3F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74DD3A7-833D-4BD3-B61E-FDFBA671B6D1}">
      <dgm:prSet/>
      <dgm:spPr/>
      <dgm:t>
        <a:bodyPr/>
        <a:lstStyle/>
        <a:p>
          <a:r>
            <a:rPr lang="en-US"/>
            <a:t>ESP8266 ESP-01S WiFi Serial Transceiver Module</a:t>
          </a:r>
        </a:p>
      </dgm:t>
    </dgm:pt>
    <dgm:pt modelId="{23095941-867C-470B-8062-1C691B854643}" type="parTrans" cxnId="{C5893629-E91E-4A8F-AB3C-CB6C4F66FFE6}">
      <dgm:prSet/>
      <dgm:spPr/>
      <dgm:t>
        <a:bodyPr/>
        <a:lstStyle/>
        <a:p>
          <a:endParaRPr lang="en-US"/>
        </a:p>
      </dgm:t>
    </dgm:pt>
    <dgm:pt modelId="{E684E2CA-95B4-48F5-A8F3-AE26BC3653C2}" type="sibTrans" cxnId="{C5893629-E91E-4A8F-AB3C-CB6C4F66FFE6}">
      <dgm:prSet/>
      <dgm:spPr/>
      <dgm:t>
        <a:bodyPr/>
        <a:lstStyle/>
        <a:p>
          <a:endParaRPr lang="en-US"/>
        </a:p>
      </dgm:t>
    </dgm:pt>
    <dgm:pt modelId="{2D0DE361-89A0-4485-9B4A-76655834458E}">
      <dgm:prSet/>
      <dgm:spPr/>
      <dgm:t>
        <a:bodyPr/>
        <a:lstStyle/>
        <a:p>
          <a:r>
            <a:rPr lang="en-US"/>
            <a:t>Built-in TCP/IP</a:t>
          </a:r>
        </a:p>
      </dgm:t>
    </dgm:pt>
    <dgm:pt modelId="{F2158A98-E3BE-4126-B9C6-ABF1ADB08481}" type="parTrans" cxnId="{1E71A049-A68F-4858-8A9D-2E1AEE73328A}">
      <dgm:prSet/>
      <dgm:spPr/>
      <dgm:t>
        <a:bodyPr/>
        <a:lstStyle/>
        <a:p>
          <a:endParaRPr lang="en-US"/>
        </a:p>
      </dgm:t>
    </dgm:pt>
    <dgm:pt modelId="{E3794423-9795-4329-A522-E52E6B3A38EA}" type="sibTrans" cxnId="{1E71A049-A68F-4858-8A9D-2E1AEE73328A}">
      <dgm:prSet/>
      <dgm:spPr/>
      <dgm:t>
        <a:bodyPr/>
        <a:lstStyle/>
        <a:p>
          <a:endParaRPr lang="en-US"/>
        </a:p>
      </dgm:t>
    </dgm:pt>
    <dgm:pt modelId="{415CF392-A715-4418-AD8B-48AE5FEDC496}">
      <dgm:prSet/>
      <dgm:spPr/>
      <dgm:t>
        <a:bodyPr/>
        <a:lstStyle/>
        <a:p>
          <a:r>
            <a:rPr lang="en-US"/>
            <a:t>4MB of Flash Memory</a:t>
          </a:r>
        </a:p>
      </dgm:t>
    </dgm:pt>
    <dgm:pt modelId="{2F144BF3-26A7-4D41-8170-4AC2EB30BC41}" type="parTrans" cxnId="{4BBD90ED-EDC1-4DFE-A8E7-4DA41297E81E}">
      <dgm:prSet/>
      <dgm:spPr/>
      <dgm:t>
        <a:bodyPr/>
        <a:lstStyle/>
        <a:p>
          <a:endParaRPr lang="en-US"/>
        </a:p>
      </dgm:t>
    </dgm:pt>
    <dgm:pt modelId="{FE7550D2-7CE6-4041-B8A9-14856E76AF7C}" type="sibTrans" cxnId="{4BBD90ED-EDC1-4DFE-A8E7-4DA41297E81E}">
      <dgm:prSet/>
      <dgm:spPr/>
      <dgm:t>
        <a:bodyPr/>
        <a:lstStyle/>
        <a:p>
          <a:endParaRPr lang="en-US"/>
        </a:p>
      </dgm:t>
    </dgm:pt>
    <dgm:pt modelId="{6A496179-4732-40CC-8A71-792670423100}">
      <dgm:prSet/>
      <dgm:spPr/>
      <dgm:t>
        <a:bodyPr/>
        <a:lstStyle/>
        <a:p>
          <a:r>
            <a:rPr lang="en-US"/>
            <a:t>3.3V operating voltage</a:t>
          </a:r>
        </a:p>
      </dgm:t>
    </dgm:pt>
    <dgm:pt modelId="{31FAD182-110A-48C6-846A-E0333CD32315}" type="parTrans" cxnId="{493F3116-976B-42D5-BFDE-32EC8C84EF66}">
      <dgm:prSet/>
      <dgm:spPr/>
      <dgm:t>
        <a:bodyPr/>
        <a:lstStyle/>
        <a:p>
          <a:endParaRPr lang="en-US"/>
        </a:p>
      </dgm:t>
    </dgm:pt>
    <dgm:pt modelId="{F62313F2-1B01-4C1F-A307-961FCC8ACBCA}" type="sibTrans" cxnId="{493F3116-976B-42D5-BFDE-32EC8C84EF66}">
      <dgm:prSet/>
      <dgm:spPr/>
      <dgm:t>
        <a:bodyPr/>
        <a:lstStyle/>
        <a:p>
          <a:endParaRPr lang="en-US"/>
        </a:p>
      </dgm:t>
    </dgm:pt>
    <dgm:pt modelId="{A94B9E6A-1952-4C59-B9B2-A591C4831912}">
      <dgm:prSet/>
      <dgm:spPr/>
      <dgm:t>
        <a:bodyPr/>
        <a:lstStyle/>
        <a:p>
          <a:r>
            <a:rPr lang="en-US"/>
            <a:t>Standby power consumption &lt; 1mW</a:t>
          </a:r>
        </a:p>
      </dgm:t>
    </dgm:pt>
    <dgm:pt modelId="{60A1EF95-238F-4258-A4D5-35F525F2F9CF}" type="parTrans" cxnId="{84C3DD66-7E72-4C74-A705-6933A3B11743}">
      <dgm:prSet/>
      <dgm:spPr/>
      <dgm:t>
        <a:bodyPr/>
        <a:lstStyle/>
        <a:p>
          <a:endParaRPr lang="en-US"/>
        </a:p>
      </dgm:t>
    </dgm:pt>
    <dgm:pt modelId="{951374F3-2319-4075-A532-A97722926B6E}" type="sibTrans" cxnId="{84C3DD66-7E72-4C74-A705-6933A3B11743}">
      <dgm:prSet/>
      <dgm:spPr/>
      <dgm:t>
        <a:bodyPr/>
        <a:lstStyle/>
        <a:p>
          <a:endParaRPr lang="en-US"/>
        </a:p>
      </dgm:t>
    </dgm:pt>
    <dgm:pt modelId="{7C46334A-EC93-46D7-B841-0FED2E7B0326}" type="pres">
      <dgm:prSet presAssocID="{C54FD2D9-8E1D-4998-AE35-EE2B5808F3F2}" presName="linear" presStyleCnt="0">
        <dgm:presLayoutVars>
          <dgm:animLvl val="lvl"/>
          <dgm:resizeHandles val="exact"/>
        </dgm:presLayoutVars>
      </dgm:prSet>
      <dgm:spPr/>
    </dgm:pt>
    <dgm:pt modelId="{BAC480B6-6438-4047-94D7-6D5D0D9E9D4A}" type="pres">
      <dgm:prSet presAssocID="{B74DD3A7-833D-4BD3-B61E-FDFBA671B6D1}" presName="parentText" presStyleLbl="node1" presStyleIdx="0" presStyleCnt="5">
        <dgm:presLayoutVars>
          <dgm:chMax val="0"/>
          <dgm:bulletEnabled val="1"/>
        </dgm:presLayoutVars>
      </dgm:prSet>
      <dgm:spPr/>
    </dgm:pt>
    <dgm:pt modelId="{71A5F154-EBE3-4797-812D-E5D32B2456D2}" type="pres">
      <dgm:prSet presAssocID="{E684E2CA-95B4-48F5-A8F3-AE26BC3653C2}" presName="spacer" presStyleCnt="0"/>
      <dgm:spPr/>
    </dgm:pt>
    <dgm:pt modelId="{DF09F306-B6CE-4ACF-84F2-75C3788FC9C5}" type="pres">
      <dgm:prSet presAssocID="{2D0DE361-89A0-4485-9B4A-76655834458E}" presName="parentText" presStyleLbl="node1" presStyleIdx="1" presStyleCnt="5">
        <dgm:presLayoutVars>
          <dgm:chMax val="0"/>
          <dgm:bulletEnabled val="1"/>
        </dgm:presLayoutVars>
      </dgm:prSet>
      <dgm:spPr/>
    </dgm:pt>
    <dgm:pt modelId="{199CE830-DE09-49FB-8515-F0CF22B2D2CC}" type="pres">
      <dgm:prSet presAssocID="{E3794423-9795-4329-A522-E52E6B3A38EA}" presName="spacer" presStyleCnt="0"/>
      <dgm:spPr/>
    </dgm:pt>
    <dgm:pt modelId="{58E2CE58-B061-42C0-A8A8-FC4F12357C28}" type="pres">
      <dgm:prSet presAssocID="{415CF392-A715-4418-AD8B-48AE5FEDC496}" presName="parentText" presStyleLbl="node1" presStyleIdx="2" presStyleCnt="5">
        <dgm:presLayoutVars>
          <dgm:chMax val="0"/>
          <dgm:bulletEnabled val="1"/>
        </dgm:presLayoutVars>
      </dgm:prSet>
      <dgm:spPr/>
    </dgm:pt>
    <dgm:pt modelId="{6743A3C3-73A7-4FD4-968F-5742EB810B17}" type="pres">
      <dgm:prSet presAssocID="{FE7550D2-7CE6-4041-B8A9-14856E76AF7C}" presName="spacer" presStyleCnt="0"/>
      <dgm:spPr/>
    </dgm:pt>
    <dgm:pt modelId="{AD38345D-1536-4EFF-AA41-2876760AA7E1}" type="pres">
      <dgm:prSet presAssocID="{6A496179-4732-40CC-8A71-792670423100}" presName="parentText" presStyleLbl="node1" presStyleIdx="3" presStyleCnt="5">
        <dgm:presLayoutVars>
          <dgm:chMax val="0"/>
          <dgm:bulletEnabled val="1"/>
        </dgm:presLayoutVars>
      </dgm:prSet>
      <dgm:spPr/>
    </dgm:pt>
    <dgm:pt modelId="{96495B20-565A-47FF-937B-B2E416A34488}" type="pres">
      <dgm:prSet presAssocID="{F62313F2-1B01-4C1F-A307-961FCC8ACBCA}" presName="spacer" presStyleCnt="0"/>
      <dgm:spPr/>
    </dgm:pt>
    <dgm:pt modelId="{34127821-4F3D-43F7-B85F-9462C53983E7}" type="pres">
      <dgm:prSet presAssocID="{A94B9E6A-1952-4C59-B9B2-A591C4831912}" presName="parentText" presStyleLbl="node1" presStyleIdx="4" presStyleCnt="5">
        <dgm:presLayoutVars>
          <dgm:chMax val="0"/>
          <dgm:bulletEnabled val="1"/>
        </dgm:presLayoutVars>
      </dgm:prSet>
      <dgm:spPr/>
    </dgm:pt>
  </dgm:ptLst>
  <dgm:cxnLst>
    <dgm:cxn modelId="{493F3116-976B-42D5-BFDE-32EC8C84EF66}" srcId="{C54FD2D9-8E1D-4998-AE35-EE2B5808F3F2}" destId="{6A496179-4732-40CC-8A71-792670423100}" srcOrd="3" destOrd="0" parTransId="{31FAD182-110A-48C6-846A-E0333CD32315}" sibTransId="{F62313F2-1B01-4C1F-A307-961FCC8ACBCA}"/>
    <dgm:cxn modelId="{C5893629-E91E-4A8F-AB3C-CB6C4F66FFE6}" srcId="{C54FD2D9-8E1D-4998-AE35-EE2B5808F3F2}" destId="{B74DD3A7-833D-4BD3-B61E-FDFBA671B6D1}" srcOrd="0" destOrd="0" parTransId="{23095941-867C-470B-8062-1C691B854643}" sibTransId="{E684E2CA-95B4-48F5-A8F3-AE26BC3653C2}"/>
    <dgm:cxn modelId="{84C3DD66-7E72-4C74-A705-6933A3B11743}" srcId="{C54FD2D9-8E1D-4998-AE35-EE2B5808F3F2}" destId="{A94B9E6A-1952-4C59-B9B2-A591C4831912}" srcOrd="4" destOrd="0" parTransId="{60A1EF95-238F-4258-A4D5-35F525F2F9CF}" sibTransId="{951374F3-2319-4075-A532-A97722926B6E}"/>
    <dgm:cxn modelId="{2A410C67-86FD-4B26-BB54-E79F9FE41F8A}" type="presOf" srcId="{A94B9E6A-1952-4C59-B9B2-A591C4831912}" destId="{34127821-4F3D-43F7-B85F-9462C53983E7}" srcOrd="0" destOrd="0" presId="urn:microsoft.com/office/officeart/2005/8/layout/vList2"/>
    <dgm:cxn modelId="{67822C67-C10F-4572-B104-C4CA6299FED8}" type="presOf" srcId="{C54FD2D9-8E1D-4998-AE35-EE2B5808F3F2}" destId="{7C46334A-EC93-46D7-B841-0FED2E7B0326}" srcOrd="0" destOrd="0" presId="urn:microsoft.com/office/officeart/2005/8/layout/vList2"/>
    <dgm:cxn modelId="{1E71A049-A68F-4858-8A9D-2E1AEE73328A}" srcId="{C54FD2D9-8E1D-4998-AE35-EE2B5808F3F2}" destId="{2D0DE361-89A0-4485-9B4A-76655834458E}" srcOrd="1" destOrd="0" parTransId="{F2158A98-E3BE-4126-B9C6-ABF1ADB08481}" sibTransId="{E3794423-9795-4329-A522-E52E6B3A38EA}"/>
    <dgm:cxn modelId="{72AA3976-2BB4-4778-8CEC-F89D1A2236BE}" type="presOf" srcId="{415CF392-A715-4418-AD8B-48AE5FEDC496}" destId="{58E2CE58-B061-42C0-A8A8-FC4F12357C28}" srcOrd="0" destOrd="0" presId="urn:microsoft.com/office/officeart/2005/8/layout/vList2"/>
    <dgm:cxn modelId="{7AB1E67F-F237-434E-99B2-4441D172770E}" type="presOf" srcId="{6A496179-4732-40CC-8A71-792670423100}" destId="{AD38345D-1536-4EFF-AA41-2876760AA7E1}" srcOrd="0" destOrd="0" presId="urn:microsoft.com/office/officeart/2005/8/layout/vList2"/>
    <dgm:cxn modelId="{F40E95B3-9B53-4F79-8AB9-F022787268AE}" type="presOf" srcId="{2D0DE361-89A0-4485-9B4A-76655834458E}" destId="{DF09F306-B6CE-4ACF-84F2-75C3788FC9C5}" srcOrd="0" destOrd="0" presId="urn:microsoft.com/office/officeart/2005/8/layout/vList2"/>
    <dgm:cxn modelId="{4BBD90ED-EDC1-4DFE-A8E7-4DA41297E81E}" srcId="{C54FD2D9-8E1D-4998-AE35-EE2B5808F3F2}" destId="{415CF392-A715-4418-AD8B-48AE5FEDC496}" srcOrd="2" destOrd="0" parTransId="{2F144BF3-26A7-4D41-8170-4AC2EB30BC41}" sibTransId="{FE7550D2-7CE6-4041-B8A9-14856E76AF7C}"/>
    <dgm:cxn modelId="{BEFD76F1-16F5-4F65-80F5-2CCC943C7DEA}" type="presOf" srcId="{B74DD3A7-833D-4BD3-B61E-FDFBA671B6D1}" destId="{BAC480B6-6438-4047-94D7-6D5D0D9E9D4A}" srcOrd="0" destOrd="0" presId="urn:microsoft.com/office/officeart/2005/8/layout/vList2"/>
    <dgm:cxn modelId="{BB0C5455-7393-46BA-B71D-1592F1907CDD}" type="presParOf" srcId="{7C46334A-EC93-46D7-B841-0FED2E7B0326}" destId="{BAC480B6-6438-4047-94D7-6D5D0D9E9D4A}" srcOrd="0" destOrd="0" presId="urn:microsoft.com/office/officeart/2005/8/layout/vList2"/>
    <dgm:cxn modelId="{4D7048F3-9D44-4CCB-A495-8F7953C4A562}" type="presParOf" srcId="{7C46334A-EC93-46D7-B841-0FED2E7B0326}" destId="{71A5F154-EBE3-4797-812D-E5D32B2456D2}" srcOrd="1" destOrd="0" presId="urn:microsoft.com/office/officeart/2005/8/layout/vList2"/>
    <dgm:cxn modelId="{BDA5FFC1-6346-4679-8962-E13845F84427}" type="presParOf" srcId="{7C46334A-EC93-46D7-B841-0FED2E7B0326}" destId="{DF09F306-B6CE-4ACF-84F2-75C3788FC9C5}" srcOrd="2" destOrd="0" presId="urn:microsoft.com/office/officeart/2005/8/layout/vList2"/>
    <dgm:cxn modelId="{32C26927-64F4-4DFB-AC98-5E2E7E99AA1E}" type="presParOf" srcId="{7C46334A-EC93-46D7-B841-0FED2E7B0326}" destId="{199CE830-DE09-49FB-8515-F0CF22B2D2CC}" srcOrd="3" destOrd="0" presId="urn:microsoft.com/office/officeart/2005/8/layout/vList2"/>
    <dgm:cxn modelId="{57241EA2-6F79-489B-8EC4-511B2B49FC40}" type="presParOf" srcId="{7C46334A-EC93-46D7-B841-0FED2E7B0326}" destId="{58E2CE58-B061-42C0-A8A8-FC4F12357C28}" srcOrd="4" destOrd="0" presId="urn:microsoft.com/office/officeart/2005/8/layout/vList2"/>
    <dgm:cxn modelId="{5E76CE46-A534-4AD9-99F3-84BB251FAF04}" type="presParOf" srcId="{7C46334A-EC93-46D7-B841-0FED2E7B0326}" destId="{6743A3C3-73A7-4FD4-968F-5742EB810B17}" srcOrd="5" destOrd="0" presId="urn:microsoft.com/office/officeart/2005/8/layout/vList2"/>
    <dgm:cxn modelId="{E24C0004-1118-4816-A091-918FAA521715}" type="presParOf" srcId="{7C46334A-EC93-46D7-B841-0FED2E7B0326}" destId="{AD38345D-1536-4EFF-AA41-2876760AA7E1}" srcOrd="6" destOrd="0" presId="urn:microsoft.com/office/officeart/2005/8/layout/vList2"/>
    <dgm:cxn modelId="{1A96801E-C66A-48A3-929C-0FCEBEB5CE55}" type="presParOf" srcId="{7C46334A-EC93-46D7-B841-0FED2E7B0326}" destId="{96495B20-565A-47FF-937B-B2E416A34488}" srcOrd="7" destOrd="0" presId="urn:microsoft.com/office/officeart/2005/8/layout/vList2"/>
    <dgm:cxn modelId="{7FA2B03B-B6CF-41C6-857A-D8EFDF7DA57A}" type="presParOf" srcId="{7C46334A-EC93-46D7-B841-0FED2E7B0326}" destId="{34127821-4F3D-43F7-B85F-9462C53983E7}"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A990D-A867-0942-BE96-1632B5DFFBE2}">
      <dsp:nvSpPr>
        <dsp:cNvPr id="0" name=""/>
        <dsp:cNvSpPr/>
      </dsp:nvSpPr>
      <dsp:spPr>
        <a:xfrm>
          <a:off x="7438" y="870267"/>
          <a:ext cx="2544259" cy="763277"/>
        </a:xfrm>
        <a:prstGeom prst="rect">
          <a:avLst/>
        </a:prstGeom>
        <a:solidFill>
          <a:schemeClr val="accent3">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Develop</a:t>
          </a:r>
        </a:p>
      </dsp:txBody>
      <dsp:txXfrm>
        <a:off x="7438" y="870267"/>
        <a:ext cx="2544259" cy="763277"/>
      </dsp:txXfrm>
    </dsp:sp>
    <dsp:sp modelId="{1BACD6E4-CA65-1442-A1DC-ECFF197328F3}">
      <dsp:nvSpPr>
        <dsp:cNvPr id="0" name=""/>
        <dsp:cNvSpPr/>
      </dsp:nvSpPr>
      <dsp:spPr>
        <a:xfrm>
          <a:off x="7438" y="1633545"/>
          <a:ext cx="2544259" cy="1847524"/>
        </a:xfrm>
        <a:prstGeom prst="rect">
          <a:avLst/>
        </a:prstGeom>
        <a:solidFill>
          <a:schemeClr val="accent3">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 Create a mobile app to enhance usability on multiple fronts</a:t>
          </a:r>
        </a:p>
      </dsp:txBody>
      <dsp:txXfrm>
        <a:off x="7438" y="1633545"/>
        <a:ext cx="2544259" cy="1847524"/>
      </dsp:txXfrm>
    </dsp:sp>
    <dsp:sp modelId="{1A35451A-2552-0E4E-8B36-99DD2A4C02E0}">
      <dsp:nvSpPr>
        <dsp:cNvPr id="0" name=""/>
        <dsp:cNvSpPr/>
      </dsp:nvSpPr>
      <dsp:spPr>
        <a:xfrm>
          <a:off x="2659592" y="870267"/>
          <a:ext cx="2544259" cy="763277"/>
        </a:xfrm>
        <a:prstGeom prst="rect">
          <a:avLst/>
        </a:prstGeom>
        <a:solidFill>
          <a:schemeClr val="accent3">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Optimize</a:t>
          </a:r>
        </a:p>
      </dsp:txBody>
      <dsp:txXfrm>
        <a:off x="2659592" y="870267"/>
        <a:ext cx="2544259" cy="763277"/>
      </dsp:txXfrm>
    </dsp:sp>
    <dsp:sp modelId="{1A5A9F27-46EB-5441-BFCF-26771C506CF1}">
      <dsp:nvSpPr>
        <dsp:cNvPr id="0" name=""/>
        <dsp:cNvSpPr/>
      </dsp:nvSpPr>
      <dsp:spPr>
        <a:xfrm>
          <a:off x="2659592" y="1633545"/>
          <a:ext cx="2544259" cy="1847524"/>
        </a:xfrm>
        <a:prstGeom prst="rect">
          <a:avLst/>
        </a:prstGeom>
        <a:solidFill>
          <a:schemeClr val="accent3">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Include a solar array for natural power and recharge of the lithium-ion battery</a:t>
          </a:r>
        </a:p>
      </dsp:txBody>
      <dsp:txXfrm>
        <a:off x="2659592" y="1633545"/>
        <a:ext cx="2544259" cy="1847524"/>
      </dsp:txXfrm>
    </dsp:sp>
    <dsp:sp modelId="{273267A6-893E-C146-A50C-A6244DBEADE5}">
      <dsp:nvSpPr>
        <dsp:cNvPr id="0" name=""/>
        <dsp:cNvSpPr/>
      </dsp:nvSpPr>
      <dsp:spPr>
        <a:xfrm>
          <a:off x="5311747" y="870267"/>
          <a:ext cx="2544259" cy="763277"/>
        </a:xfrm>
        <a:prstGeom prst="rect">
          <a:avLst/>
        </a:prstGeom>
        <a:solidFill>
          <a:schemeClr val="accent3">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Maximize</a:t>
          </a:r>
        </a:p>
      </dsp:txBody>
      <dsp:txXfrm>
        <a:off x="5311747" y="870267"/>
        <a:ext cx="2544259" cy="763277"/>
      </dsp:txXfrm>
    </dsp:sp>
    <dsp:sp modelId="{80DE0FFD-A55A-3D48-B6AD-8F18E8ABD08F}">
      <dsp:nvSpPr>
        <dsp:cNvPr id="0" name=""/>
        <dsp:cNvSpPr/>
      </dsp:nvSpPr>
      <dsp:spPr>
        <a:xfrm>
          <a:off x="5311747" y="1633545"/>
          <a:ext cx="2544259" cy="1847524"/>
        </a:xfrm>
        <a:prstGeom prst="rect">
          <a:avLst/>
        </a:prstGeom>
        <a:solidFill>
          <a:schemeClr val="accent3">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Maximize efficiency with on-board plant selection options without the webapp support</a:t>
          </a:r>
        </a:p>
      </dsp:txBody>
      <dsp:txXfrm>
        <a:off x="5311747" y="1633545"/>
        <a:ext cx="2544259" cy="1847524"/>
      </dsp:txXfrm>
    </dsp:sp>
    <dsp:sp modelId="{DC69A68F-7826-874C-8981-99AD44CBFB1F}">
      <dsp:nvSpPr>
        <dsp:cNvPr id="0" name=""/>
        <dsp:cNvSpPr/>
      </dsp:nvSpPr>
      <dsp:spPr>
        <a:xfrm>
          <a:off x="7963901" y="870267"/>
          <a:ext cx="2544259" cy="763277"/>
        </a:xfrm>
        <a:prstGeom prst="rect">
          <a:avLst/>
        </a:prstGeom>
        <a:solidFill>
          <a:schemeClr val="accent3">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Waterproof</a:t>
          </a:r>
        </a:p>
      </dsp:txBody>
      <dsp:txXfrm>
        <a:off x="7963901" y="870267"/>
        <a:ext cx="2544259" cy="763277"/>
      </dsp:txXfrm>
    </dsp:sp>
    <dsp:sp modelId="{29F65F09-5FAF-1645-97DF-081A81E707EA}">
      <dsp:nvSpPr>
        <dsp:cNvPr id="0" name=""/>
        <dsp:cNvSpPr/>
      </dsp:nvSpPr>
      <dsp:spPr>
        <a:xfrm>
          <a:off x="7963901" y="1633545"/>
          <a:ext cx="2544259" cy="1847524"/>
        </a:xfrm>
        <a:prstGeom prst="rect">
          <a:avLst/>
        </a:prstGeom>
        <a:solidFill>
          <a:schemeClr val="accent3">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a:t>Seal and waterproof the entire electronic system</a:t>
          </a:r>
        </a:p>
      </dsp:txBody>
      <dsp:txXfrm>
        <a:off x="7963901" y="1633545"/>
        <a:ext cx="2544259" cy="1847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7B164-8DF1-7F42-95C0-E0F7B4E15A5B}">
      <dsp:nvSpPr>
        <dsp:cNvPr id="0" name=""/>
        <dsp:cNvSpPr/>
      </dsp:nvSpPr>
      <dsp:spPr>
        <a:xfrm>
          <a:off x="0" y="4863723"/>
          <a:ext cx="1565910" cy="63836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Fabricate</a:t>
          </a:r>
        </a:p>
      </dsp:txBody>
      <dsp:txXfrm>
        <a:off x="0" y="4863723"/>
        <a:ext cx="1565910" cy="638361"/>
      </dsp:txXfrm>
    </dsp:sp>
    <dsp:sp modelId="{5AD91093-EF51-8943-A292-5A6E83B65479}">
      <dsp:nvSpPr>
        <dsp:cNvPr id="0" name=""/>
        <dsp:cNvSpPr/>
      </dsp:nvSpPr>
      <dsp:spPr>
        <a:xfrm>
          <a:off x="1565909" y="4863723"/>
          <a:ext cx="4697730" cy="63836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Fabricate Final Product</a:t>
          </a:r>
        </a:p>
      </dsp:txBody>
      <dsp:txXfrm>
        <a:off x="1565909" y="4863723"/>
        <a:ext cx="4697730" cy="638361"/>
      </dsp:txXfrm>
    </dsp:sp>
    <dsp:sp modelId="{617A185D-C41B-5B4D-A4CF-B5F44B30E6F8}">
      <dsp:nvSpPr>
        <dsp:cNvPr id="0" name=""/>
        <dsp:cNvSpPr/>
      </dsp:nvSpPr>
      <dsp:spPr>
        <a:xfrm rot="10800000">
          <a:off x="0" y="3891499"/>
          <a:ext cx="1565910" cy="981799"/>
        </a:xfrm>
        <a:prstGeom prst="upArrowCallout">
          <a:avLst>
            <a:gd name="adj1" fmla="val 5000"/>
            <a:gd name="adj2" fmla="val 10000"/>
            <a:gd name="adj3" fmla="val 15000"/>
            <a:gd name="adj4" fmla="val 64977"/>
          </a:avLst>
        </a:prstGeom>
        <a:solidFill>
          <a:schemeClr val="accent5">
            <a:hueOff val="-1996349"/>
            <a:satOff val="-3091"/>
            <a:lumOff val="0"/>
            <a:alphaOff val="0"/>
          </a:schemeClr>
        </a:solidFill>
        <a:ln w="12700" cap="flat" cmpd="sng" algn="ctr">
          <a:solidFill>
            <a:schemeClr val="accent5">
              <a:hueOff val="-1996349"/>
              <a:satOff val="-3091"/>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Polish</a:t>
          </a:r>
        </a:p>
      </dsp:txBody>
      <dsp:txXfrm rot="-10800000">
        <a:off x="0" y="3891499"/>
        <a:ext cx="1565910" cy="638169"/>
      </dsp:txXfrm>
    </dsp:sp>
    <dsp:sp modelId="{B7B031BD-D02B-D84F-83A3-331031923684}">
      <dsp:nvSpPr>
        <dsp:cNvPr id="0" name=""/>
        <dsp:cNvSpPr/>
      </dsp:nvSpPr>
      <dsp:spPr>
        <a:xfrm>
          <a:off x="1565909" y="3891499"/>
          <a:ext cx="4697730" cy="638169"/>
        </a:xfrm>
        <a:prstGeom prst="rect">
          <a:avLst/>
        </a:prstGeom>
        <a:solidFill>
          <a:schemeClr val="accent5">
            <a:tint val="40000"/>
            <a:alpha val="90000"/>
            <a:hueOff val="-1975848"/>
            <a:satOff val="-2277"/>
            <a:lumOff val="-31"/>
            <a:alphaOff val="0"/>
          </a:schemeClr>
        </a:solidFill>
        <a:ln w="12700" cap="flat" cmpd="sng" algn="ctr">
          <a:solidFill>
            <a:schemeClr val="accent5">
              <a:tint val="40000"/>
              <a:alpha val="90000"/>
              <a:hueOff val="-1975848"/>
              <a:satOff val="-2277"/>
              <a:lumOff val="-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Polish Design </a:t>
          </a:r>
        </a:p>
      </dsp:txBody>
      <dsp:txXfrm>
        <a:off x="1565909" y="3891499"/>
        <a:ext cx="4697730" cy="638169"/>
      </dsp:txXfrm>
    </dsp:sp>
    <dsp:sp modelId="{B88EA039-CFA7-204C-B9D2-242F19382FAB}">
      <dsp:nvSpPr>
        <dsp:cNvPr id="0" name=""/>
        <dsp:cNvSpPr/>
      </dsp:nvSpPr>
      <dsp:spPr>
        <a:xfrm rot="10800000">
          <a:off x="0" y="2919275"/>
          <a:ext cx="1565910" cy="981799"/>
        </a:xfrm>
        <a:prstGeom prst="upArrowCallout">
          <a:avLst>
            <a:gd name="adj1" fmla="val 5000"/>
            <a:gd name="adj2" fmla="val 10000"/>
            <a:gd name="adj3" fmla="val 15000"/>
            <a:gd name="adj4" fmla="val 64977"/>
          </a:avLst>
        </a:prstGeom>
        <a:solidFill>
          <a:schemeClr val="accent5">
            <a:hueOff val="-3992698"/>
            <a:satOff val="-6182"/>
            <a:lumOff val="0"/>
            <a:alphaOff val="0"/>
          </a:schemeClr>
        </a:solidFill>
        <a:ln w="12700" cap="flat" cmpd="sng" algn="ctr">
          <a:solidFill>
            <a:schemeClr val="accent5">
              <a:hueOff val="-3992698"/>
              <a:satOff val="-6182"/>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Develop</a:t>
          </a:r>
        </a:p>
      </dsp:txBody>
      <dsp:txXfrm rot="-10800000">
        <a:off x="0" y="2919275"/>
        <a:ext cx="1565910" cy="638169"/>
      </dsp:txXfrm>
    </dsp:sp>
    <dsp:sp modelId="{4D477D6C-43B9-894D-A107-94CBD541343F}">
      <dsp:nvSpPr>
        <dsp:cNvPr id="0" name=""/>
        <dsp:cNvSpPr/>
      </dsp:nvSpPr>
      <dsp:spPr>
        <a:xfrm>
          <a:off x="1565909" y="2919275"/>
          <a:ext cx="4697730" cy="638169"/>
        </a:xfrm>
        <a:prstGeom prst="rect">
          <a:avLst/>
        </a:prstGeom>
        <a:solidFill>
          <a:schemeClr val="accent5">
            <a:tint val="40000"/>
            <a:alpha val="90000"/>
            <a:hueOff val="-3951696"/>
            <a:satOff val="-4555"/>
            <a:lumOff val="-62"/>
            <a:alphaOff val="0"/>
          </a:schemeClr>
        </a:solidFill>
        <a:ln w="12700" cap="flat" cmpd="sng" algn="ctr">
          <a:solidFill>
            <a:schemeClr val="accent5">
              <a:tint val="40000"/>
              <a:alpha val="90000"/>
              <a:hueOff val="-3951696"/>
              <a:satOff val="-4555"/>
              <a:lumOff val="-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Develop Software Prototype</a:t>
          </a:r>
        </a:p>
      </dsp:txBody>
      <dsp:txXfrm>
        <a:off x="1565909" y="2919275"/>
        <a:ext cx="4697730" cy="638169"/>
      </dsp:txXfrm>
    </dsp:sp>
    <dsp:sp modelId="{F8C76B0F-2955-114C-9A0B-8681964D66F5}">
      <dsp:nvSpPr>
        <dsp:cNvPr id="0" name=""/>
        <dsp:cNvSpPr/>
      </dsp:nvSpPr>
      <dsp:spPr>
        <a:xfrm rot="10800000">
          <a:off x="0" y="1947051"/>
          <a:ext cx="1565910" cy="981799"/>
        </a:xfrm>
        <a:prstGeom prst="upArrowCallout">
          <a:avLst>
            <a:gd name="adj1" fmla="val 5000"/>
            <a:gd name="adj2" fmla="val 10000"/>
            <a:gd name="adj3" fmla="val 15000"/>
            <a:gd name="adj4" fmla="val 64977"/>
          </a:avLst>
        </a:prstGeom>
        <a:solidFill>
          <a:schemeClr val="accent5">
            <a:hueOff val="-5989047"/>
            <a:satOff val="-9272"/>
            <a:lumOff val="0"/>
            <a:alphaOff val="0"/>
          </a:schemeClr>
        </a:solidFill>
        <a:ln w="12700" cap="flat" cmpd="sng" algn="ctr">
          <a:solidFill>
            <a:schemeClr val="accent5">
              <a:hueOff val="-5989047"/>
              <a:satOff val="-9272"/>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Develop</a:t>
          </a:r>
        </a:p>
      </dsp:txBody>
      <dsp:txXfrm rot="-10800000">
        <a:off x="0" y="1947051"/>
        <a:ext cx="1565910" cy="638169"/>
      </dsp:txXfrm>
    </dsp:sp>
    <dsp:sp modelId="{91132CE8-F83B-1940-A243-97A3DA8719B9}">
      <dsp:nvSpPr>
        <dsp:cNvPr id="0" name=""/>
        <dsp:cNvSpPr/>
      </dsp:nvSpPr>
      <dsp:spPr>
        <a:xfrm>
          <a:off x="1565909" y="1947051"/>
          <a:ext cx="4697730" cy="638169"/>
        </a:xfrm>
        <a:prstGeom prst="rect">
          <a:avLst/>
        </a:prstGeom>
        <a:solidFill>
          <a:schemeClr val="accent5">
            <a:tint val="40000"/>
            <a:alpha val="90000"/>
            <a:hueOff val="-5927545"/>
            <a:satOff val="-6832"/>
            <a:lumOff val="-93"/>
            <a:alphaOff val="0"/>
          </a:schemeClr>
        </a:solidFill>
        <a:ln w="12700" cap="flat" cmpd="sng" algn="ctr">
          <a:solidFill>
            <a:schemeClr val="accent5">
              <a:tint val="40000"/>
              <a:alpha val="90000"/>
              <a:hueOff val="-5927545"/>
              <a:satOff val="-6832"/>
              <a:lumOff val="-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Develop Hardware Prototype</a:t>
          </a:r>
        </a:p>
      </dsp:txBody>
      <dsp:txXfrm>
        <a:off x="1565909" y="1947051"/>
        <a:ext cx="4697730" cy="638169"/>
      </dsp:txXfrm>
    </dsp:sp>
    <dsp:sp modelId="{DFB639FC-E8AA-F644-9D77-6510BF0078CE}">
      <dsp:nvSpPr>
        <dsp:cNvPr id="0" name=""/>
        <dsp:cNvSpPr/>
      </dsp:nvSpPr>
      <dsp:spPr>
        <a:xfrm rot="10800000">
          <a:off x="0" y="974827"/>
          <a:ext cx="1565910" cy="981799"/>
        </a:xfrm>
        <a:prstGeom prst="upArrowCallout">
          <a:avLst>
            <a:gd name="adj1" fmla="val 5000"/>
            <a:gd name="adj2" fmla="val 10000"/>
            <a:gd name="adj3" fmla="val 15000"/>
            <a:gd name="adj4" fmla="val 64977"/>
          </a:avLst>
        </a:prstGeom>
        <a:solidFill>
          <a:schemeClr val="accent5">
            <a:hueOff val="-7985396"/>
            <a:satOff val="-12363"/>
            <a:lumOff val="0"/>
            <a:alphaOff val="0"/>
          </a:schemeClr>
        </a:solidFill>
        <a:ln w="12700" cap="flat" cmpd="sng" algn="ctr">
          <a:solidFill>
            <a:schemeClr val="accent5">
              <a:hueOff val="-7985396"/>
              <a:satOff val="-12363"/>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Design</a:t>
          </a:r>
        </a:p>
      </dsp:txBody>
      <dsp:txXfrm rot="-10800000">
        <a:off x="0" y="974827"/>
        <a:ext cx="1565910" cy="638169"/>
      </dsp:txXfrm>
    </dsp:sp>
    <dsp:sp modelId="{B94A4B7F-1FDD-9A4D-8986-D4A9BC7BBC69}">
      <dsp:nvSpPr>
        <dsp:cNvPr id="0" name=""/>
        <dsp:cNvSpPr/>
      </dsp:nvSpPr>
      <dsp:spPr>
        <a:xfrm>
          <a:off x="1565909" y="974827"/>
          <a:ext cx="4697730" cy="638169"/>
        </a:xfrm>
        <a:prstGeom prst="rect">
          <a:avLst/>
        </a:prstGeom>
        <a:solidFill>
          <a:schemeClr val="accent5">
            <a:tint val="40000"/>
            <a:alpha val="90000"/>
            <a:hueOff val="-7903392"/>
            <a:satOff val="-9110"/>
            <a:lumOff val="-124"/>
            <a:alphaOff val="0"/>
          </a:schemeClr>
        </a:solidFill>
        <a:ln w="12700" cap="flat" cmpd="sng" algn="ctr">
          <a:solidFill>
            <a:schemeClr val="accent5">
              <a:tint val="40000"/>
              <a:alpha val="90000"/>
              <a:hueOff val="-7903392"/>
              <a:satOff val="-9110"/>
              <a:lumOff val="-1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Design PCB</a:t>
          </a:r>
        </a:p>
      </dsp:txBody>
      <dsp:txXfrm>
        <a:off x="1565909" y="974827"/>
        <a:ext cx="4697730" cy="638169"/>
      </dsp:txXfrm>
    </dsp:sp>
    <dsp:sp modelId="{D12AE219-5874-3544-A49F-3E09F5CEE3B9}">
      <dsp:nvSpPr>
        <dsp:cNvPr id="0" name=""/>
        <dsp:cNvSpPr/>
      </dsp:nvSpPr>
      <dsp:spPr>
        <a:xfrm rot="10800000">
          <a:off x="0" y="2603"/>
          <a:ext cx="1565910" cy="981799"/>
        </a:xfrm>
        <a:prstGeom prst="upArrowCallout">
          <a:avLst>
            <a:gd name="adj1" fmla="val 5000"/>
            <a:gd name="adj2" fmla="val 10000"/>
            <a:gd name="adj3" fmla="val 15000"/>
            <a:gd name="adj4" fmla="val 64977"/>
          </a:avLst>
        </a:prstGeom>
        <a:solidFill>
          <a:schemeClr val="accent5">
            <a:hueOff val="-9981745"/>
            <a:satOff val="-15454"/>
            <a:lumOff val="0"/>
            <a:alphaOff val="0"/>
          </a:schemeClr>
        </a:solidFill>
        <a:ln w="12700" cap="flat" cmpd="sng" algn="ctr">
          <a:solidFill>
            <a:schemeClr val="accent5">
              <a:hueOff val="-9981745"/>
              <a:satOff val="-15454"/>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68" tIns="156464" rIns="111368" bIns="156464" numCol="1" spcCol="1270" anchor="ctr" anchorCtr="0">
          <a:noAutofit/>
        </a:bodyPr>
        <a:lstStyle/>
        <a:p>
          <a:pPr marL="0" lvl="0" indent="0" algn="ctr" defTabSz="977900">
            <a:lnSpc>
              <a:spcPct val="90000"/>
            </a:lnSpc>
            <a:spcBef>
              <a:spcPct val="0"/>
            </a:spcBef>
            <a:spcAft>
              <a:spcPct val="35000"/>
            </a:spcAft>
            <a:buNone/>
          </a:pPr>
          <a:r>
            <a:rPr lang="en-US" sz="2200" kern="1200"/>
            <a:t>R&amp;D</a:t>
          </a:r>
        </a:p>
      </dsp:txBody>
      <dsp:txXfrm rot="-10800000">
        <a:off x="0" y="2603"/>
        <a:ext cx="1565910" cy="638169"/>
      </dsp:txXfrm>
    </dsp:sp>
    <dsp:sp modelId="{D97EA185-4722-F246-8D03-784578DB67D9}">
      <dsp:nvSpPr>
        <dsp:cNvPr id="0" name=""/>
        <dsp:cNvSpPr/>
      </dsp:nvSpPr>
      <dsp:spPr>
        <a:xfrm>
          <a:off x="1565909" y="2603"/>
          <a:ext cx="4697730" cy="638169"/>
        </a:xfrm>
        <a:prstGeom prst="rect">
          <a:avLst/>
        </a:prstGeom>
        <a:solidFill>
          <a:schemeClr val="accent5">
            <a:tint val="40000"/>
            <a:alpha val="90000"/>
            <a:hueOff val="-9879240"/>
            <a:satOff val="-11387"/>
            <a:lumOff val="-155"/>
            <a:alphaOff val="0"/>
          </a:schemeClr>
        </a:solidFill>
        <a:ln w="12700" cap="flat" cmpd="sng" algn="ctr">
          <a:solidFill>
            <a:schemeClr val="accent5">
              <a:tint val="40000"/>
              <a:alpha val="90000"/>
              <a:hueOff val="-9879240"/>
              <a:satOff val="-11387"/>
              <a:lumOff val="-1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2" tIns="203200" rIns="95292" bIns="203200" numCol="1" spcCol="1270" anchor="ctr" anchorCtr="0">
          <a:noAutofit/>
        </a:bodyPr>
        <a:lstStyle/>
        <a:p>
          <a:pPr marL="0" lvl="0" indent="0" algn="l" defTabSz="711200">
            <a:lnSpc>
              <a:spcPct val="90000"/>
            </a:lnSpc>
            <a:spcBef>
              <a:spcPct val="0"/>
            </a:spcBef>
            <a:spcAft>
              <a:spcPct val="35000"/>
            </a:spcAft>
            <a:buNone/>
          </a:pPr>
          <a:r>
            <a:rPr lang="en-US" sz="1600" kern="1200"/>
            <a:t>Research and Order Required Components</a:t>
          </a:r>
        </a:p>
      </dsp:txBody>
      <dsp:txXfrm>
        <a:off x="1565909" y="2603"/>
        <a:ext cx="4697730" cy="6381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480B6-6438-4047-94D7-6D5D0D9E9D4A}">
      <dsp:nvSpPr>
        <dsp:cNvPr id="0" name=""/>
        <dsp:cNvSpPr/>
      </dsp:nvSpPr>
      <dsp:spPr>
        <a:xfrm>
          <a:off x="0" y="2937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ESP8266 ESP-01S WiFi Serial Transceiver Module</a:t>
          </a:r>
        </a:p>
      </dsp:txBody>
      <dsp:txXfrm>
        <a:off x="48547" y="342327"/>
        <a:ext cx="3597870" cy="897406"/>
      </dsp:txXfrm>
    </dsp:sp>
    <dsp:sp modelId="{DF09F306-B6CE-4ACF-84F2-75C3788FC9C5}">
      <dsp:nvSpPr>
        <dsp:cNvPr id="0" name=""/>
        <dsp:cNvSpPr/>
      </dsp:nvSpPr>
      <dsp:spPr>
        <a:xfrm>
          <a:off x="0" y="13602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Built-in TCP/IP</a:t>
          </a:r>
        </a:p>
      </dsp:txBody>
      <dsp:txXfrm>
        <a:off x="48547" y="1408827"/>
        <a:ext cx="3597870" cy="897406"/>
      </dsp:txXfrm>
    </dsp:sp>
    <dsp:sp modelId="{58E2CE58-B061-42C0-A8A8-FC4F12357C28}">
      <dsp:nvSpPr>
        <dsp:cNvPr id="0" name=""/>
        <dsp:cNvSpPr/>
      </dsp:nvSpPr>
      <dsp:spPr>
        <a:xfrm>
          <a:off x="0" y="24267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4MB of Flash Memory</a:t>
          </a:r>
        </a:p>
      </dsp:txBody>
      <dsp:txXfrm>
        <a:off x="48547" y="2475327"/>
        <a:ext cx="3597870" cy="897406"/>
      </dsp:txXfrm>
    </dsp:sp>
    <dsp:sp modelId="{AD38345D-1536-4EFF-AA41-2876760AA7E1}">
      <dsp:nvSpPr>
        <dsp:cNvPr id="0" name=""/>
        <dsp:cNvSpPr/>
      </dsp:nvSpPr>
      <dsp:spPr>
        <a:xfrm>
          <a:off x="0" y="34932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3.3V operating voltage</a:t>
          </a:r>
        </a:p>
      </dsp:txBody>
      <dsp:txXfrm>
        <a:off x="48547" y="3541827"/>
        <a:ext cx="3597870" cy="897406"/>
      </dsp:txXfrm>
    </dsp:sp>
    <dsp:sp modelId="{34127821-4F3D-43F7-B85F-9462C53983E7}">
      <dsp:nvSpPr>
        <dsp:cNvPr id="0" name=""/>
        <dsp:cNvSpPr/>
      </dsp:nvSpPr>
      <dsp:spPr>
        <a:xfrm>
          <a:off x="0" y="4559780"/>
          <a:ext cx="3694964"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Standby power consumption &lt; 1mW</a:t>
          </a:r>
        </a:p>
      </dsp:txBody>
      <dsp:txXfrm>
        <a:off x="48547" y="4608327"/>
        <a:ext cx="3597870" cy="897406"/>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2T06:40:48.307"/>
    </inkml:context>
    <inkml:brush xml:id="br0">
      <inkml:brushProperty name="width" value="0.1" units="cm"/>
      <inkml:brushProperty name="height" value="0.1" units="cm"/>
    </inkml:brush>
  </inkml:definitions>
  <inkml:trace contextRef="#ctx0" brushRef="#br0">23379 7498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46FBA-3E2A-44D3-A87C-C1D47C4AFE50}"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B179D-1A6E-4C05-8FAF-29C12FF71230}" type="slidenum">
              <a:rPr lang="en-US" smtClean="0"/>
              <a:t>‹#›</a:t>
            </a:fld>
            <a:endParaRPr lang="en-US"/>
          </a:p>
        </p:txBody>
      </p:sp>
    </p:spTree>
    <p:extLst>
      <p:ext uri="{BB962C8B-B14F-4D97-AF65-F5344CB8AC3E}">
        <p14:creationId xmlns:p14="http://schemas.microsoft.com/office/powerpoint/2010/main" val="2301927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This is group 34 presenting our project – the SMART Garden, an Indoor automated gardening system. Our Group members are:</a:t>
            </a:r>
          </a:p>
        </p:txBody>
      </p:sp>
      <p:sp>
        <p:nvSpPr>
          <p:cNvPr id="4" name="Slide Number Placeholder 3"/>
          <p:cNvSpPr>
            <a:spLocks noGrp="1"/>
          </p:cNvSpPr>
          <p:nvPr>
            <p:ph type="sldNum" sz="quarter" idx="5"/>
          </p:nvPr>
        </p:nvSpPr>
        <p:spPr/>
        <p:txBody>
          <a:bodyPr/>
          <a:lstStyle/>
          <a:p>
            <a:fld id="{BA2B179D-1A6E-4C05-8FAF-29C12FF71230}" type="slidenum">
              <a:rPr lang="en-US" smtClean="0"/>
              <a:t>1</a:t>
            </a:fld>
            <a:endParaRPr lang="en-US"/>
          </a:p>
        </p:txBody>
      </p:sp>
    </p:spTree>
    <p:extLst>
      <p:ext uri="{BB962C8B-B14F-4D97-AF65-F5344CB8AC3E}">
        <p14:creationId xmlns:p14="http://schemas.microsoft.com/office/powerpoint/2010/main" val="3211313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a:rPr>
              <a:t>The second sensor that we will be using in our SMART Garden is the Soil Moisture Sensor. </a:t>
            </a:r>
          </a:p>
          <a:p>
            <a:pPr>
              <a:lnSpc>
                <a:spcPct val="90000"/>
              </a:lnSpc>
              <a:spcBef>
                <a:spcPts val="1000"/>
              </a:spcBef>
            </a:pPr>
            <a:endParaRPr lang="en-US">
              <a:cs typeface="Calibri"/>
            </a:endParaRPr>
          </a:p>
          <a:p>
            <a:pPr algn="just"/>
            <a:r>
              <a:rPr lang="en-US"/>
              <a:t>This sensor consists of a small module containing the LM393 High Precision Comparator and a built-in potentiometer</a:t>
            </a:r>
            <a:endParaRPr lang="en-US">
              <a:cs typeface="Calibri"/>
            </a:endParaRPr>
          </a:p>
          <a:p>
            <a:pPr algn="just"/>
            <a:endParaRPr lang="en-US">
              <a:cs typeface="Calibri"/>
            </a:endParaRPr>
          </a:p>
          <a:p>
            <a:pPr algn="just"/>
            <a:r>
              <a:rPr lang="en-US"/>
              <a:t>Included is also a probe which is made of </a:t>
            </a:r>
            <a:r>
              <a:rPr lang="en-US" b="1"/>
              <a:t>two exposed conductive plates that act as a variable resistor</a:t>
            </a:r>
            <a:r>
              <a:rPr lang="en-US"/>
              <a:t>. The resistance of this probe is inversely proportional to the soil moisture of the device. Therefore the more water in the soil, the better the conductivity, and the lower the resistance. Following the same logic, the less the water there is in the soil, the worse the conductivity, and the higher the resistance.</a:t>
            </a:r>
            <a:endParaRPr lang="en-US">
              <a:cs typeface="Calibri" panose="020F0502020204030204"/>
            </a:endParaRPr>
          </a:p>
          <a:p>
            <a:pPr algn="just"/>
            <a:endParaRPr lang="en-US">
              <a:cs typeface="Calibri" panose="020F0502020204030204"/>
            </a:endParaRPr>
          </a:p>
          <a:p>
            <a:pPr algn="just"/>
            <a:r>
              <a:rPr lang="en-US">
                <a:cs typeface="Calibri" panose="020F0502020204030204"/>
              </a:rPr>
              <a:t>We plan on using three soil moisture sensors in our project. Due to the fact we are growing herbs, two probes will be placed at the surface level of our garden to accurately gauge water content surrounding the herbs shallow root systems. The third probe will be placed in the bottom third of the main soil compartment, as a means to regulate and check for irrigation issues. </a:t>
            </a:r>
          </a:p>
          <a:p>
            <a:pPr algn="just"/>
            <a:endParaRPr lang="en-US">
              <a:cs typeface="Calibri" panose="020F0502020204030204"/>
            </a:endParaRPr>
          </a:p>
          <a:p>
            <a:pPr algn="just"/>
            <a:endParaRPr lang="en-US">
              <a:cs typeface="Calibri" panose="020F0502020204030204"/>
            </a:endParaRPr>
          </a:p>
          <a:p>
            <a:pPr algn="just"/>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endParaRPr lang="en-US">
              <a:cs typeface="Calibri" panose="020F0502020204030204"/>
            </a:endParaRPr>
          </a:p>
          <a:p>
            <a:pPr marL="285750" indent="-285750">
              <a:lnSpc>
                <a:spcPct val="90000"/>
              </a:lnSpc>
              <a:spcBef>
                <a:spcPts val="1000"/>
              </a:spcBef>
              <a:buFont typeface="Arial"/>
              <a:buChar char="•"/>
            </a:pPr>
            <a:endParaRPr lang="en-US">
              <a:cs typeface="Calibri" panose="020F0502020204030204"/>
            </a:endParaRPr>
          </a:p>
          <a:p>
            <a:pPr marL="285750" indent="-285750">
              <a:lnSpc>
                <a:spcPct val="90000"/>
              </a:lnSpc>
              <a:spcBef>
                <a:spcPts val="1000"/>
              </a:spcBef>
              <a:buFont typeface="Arial"/>
              <a:buChar char="•"/>
            </a:pPr>
            <a:r>
              <a:rPr lang="en-US">
                <a:cs typeface="Calibri" panose="020F0502020204030204"/>
              </a:rPr>
              <a:t>Speak on physical placement of probes in final design / </a:t>
            </a:r>
            <a:r>
              <a:rPr lang="en-US"/>
              <a:t>what sensor does and how it works /</a:t>
            </a:r>
            <a:r>
              <a:rPr lang="en-US">
                <a:cs typeface="Calibri"/>
              </a:rPr>
              <a:t> why this was chosen over more efficient sensor / Connections to power supply</a:t>
            </a: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Module Dual output </a:t>
            </a:r>
            <a:endParaRPr lang="en-US">
              <a:cs typeface="Calibri" panose="020F0502020204030204"/>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Adjustable sensitivity</a:t>
            </a:r>
            <a:endParaRPr lang="en-US">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3.3-5V operating range</a:t>
            </a:r>
            <a:endParaRPr lang="en-US">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17</a:t>
            </a:fld>
            <a:endParaRPr lang="en-US"/>
          </a:p>
        </p:txBody>
      </p:sp>
    </p:spTree>
    <p:extLst>
      <p:ext uri="{BB962C8B-B14F-4D97-AF65-F5344CB8AC3E}">
        <p14:creationId xmlns:p14="http://schemas.microsoft.com/office/powerpoint/2010/main" val="2748296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have our initial test for our soil moisture sensor. In our tests, and in final application, we</a:t>
            </a:r>
            <a:r>
              <a:rPr lang="en-US"/>
              <a:t> will be using the Analog pin on the soil moisture sensor to help prevent corrosion of the device and to provide our user with a more accurate reading. The test reading shown, was successful, the module outputted a value in the upper threshold of the sensors range when there was high resistance, or dry conditions, and outputted an 0 when the sensor was shorted, simulating low resistance, or extremely wet conditions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18</a:t>
            </a:fld>
            <a:endParaRPr lang="en-US"/>
          </a:p>
        </p:txBody>
      </p:sp>
    </p:spTree>
    <p:extLst>
      <p:ext uri="{BB962C8B-B14F-4D97-AF65-F5344CB8AC3E}">
        <p14:creationId xmlns:p14="http://schemas.microsoft.com/office/powerpoint/2010/main" val="564899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a:rPr>
              <a:t>The last of the three sensors we will be utilizing in our project is the ML8511 UV sensor. </a:t>
            </a:r>
            <a:r>
              <a:rPr lang="en-US"/>
              <a:t>. </a:t>
            </a:r>
          </a:p>
          <a:p>
            <a:pPr>
              <a:lnSpc>
                <a:spcPct val="90000"/>
              </a:lnSpc>
              <a:spcBef>
                <a:spcPts val="1000"/>
              </a:spcBef>
            </a:pPr>
            <a:endParaRPr lang="en-US">
              <a:cs typeface="Calibri"/>
            </a:endParaRPr>
          </a:p>
          <a:p>
            <a:pPr>
              <a:lnSpc>
                <a:spcPct val="90000"/>
              </a:lnSpc>
              <a:spcBef>
                <a:spcPts val="1000"/>
              </a:spcBef>
            </a:pPr>
            <a:r>
              <a:rPr lang="en-US"/>
              <a:t>The ML8511 has a </a:t>
            </a:r>
            <a:r>
              <a:rPr lang="en-US" b="1"/>
              <a:t>Photodiode which </a:t>
            </a:r>
            <a:r>
              <a:rPr lang="en-US"/>
              <a:t>detects light in the 280-390nm wavelength. And that range falls within part of the UVB (burning rays) spectrum and most of the UVA (tanning rays) spectrum. In addition to that it has internal Embedded </a:t>
            </a:r>
            <a:r>
              <a:rPr lang="en-US" b="1"/>
              <a:t>operational amplifier</a:t>
            </a:r>
            <a:r>
              <a:rPr lang="en-US"/>
              <a:t> that converts photocurrent to voltage output depending on the </a:t>
            </a:r>
            <a:r>
              <a:rPr lang="en-US" b="1"/>
              <a:t>UV light intensity</a:t>
            </a:r>
            <a:r>
              <a:rPr lang="en-US"/>
              <a:t>. The ML8511 sensor has a low current draw, an operating voltage of  3.3V, and is easy to interface with the Arduino Uno microcontroller. We are waiting on this part to arrive so no testing has been done yet</a:t>
            </a: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endParaRPr lang="en-US">
              <a:cs typeface="Calibri"/>
            </a:endParaRPr>
          </a:p>
          <a:p>
            <a:pPr>
              <a:lnSpc>
                <a:spcPct val="90000"/>
              </a:lnSpc>
              <a:spcBef>
                <a:spcPts val="1000"/>
              </a:spcBef>
            </a:pPr>
            <a:r>
              <a:rPr lang="en-US">
                <a:cs typeface="Calibri"/>
              </a:rPr>
              <a:t>The purpose of this sensor is to </a:t>
            </a:r>
            <a:endParaRPr lang="en-US"/>
          </a:p>
          <a:p>
            <a:pPr>
              <a:lnSpc>
                <a:spcPct val="90000"/>
              </a:lnSpc>
              <a:spcBef>
                <a:spcPts val="1000"/>
              </a:spcBef>
            </a:pPr>
            <a:endParaRPr lang="en-US">
              <a:cs typeface="Calibri"/>
            </a:endParaRPr>
          </a:p>
          <a:p>
            <a:pPr>
              <a:lnSpc>
                <a:spcPct val="90000"/>
              </a:lnSpc>
              <a:spcBef>
                <a:spcPts val="1000"/>
              </a:spcBef>
            </a:pPr>
            <a:r>
              <a:rPr lang="en-US"/>
              <a:t>UV light has many benefits to plant growth. It has been shown to improve the plant’s dry weight, growth potential, and size,   increase the rate of photosynthesis AND In some cases, it has been shown  to even improve the smell and taste of plants. </a:t>
            </a:r>
            <a:endParaRPr lang="en-US">
              <a:cs typeface="Calibri"/>
            </a:endParaRPr>
          </a:p>
          <a:p>
            <a:pPr>
              <a:lnSpc>
                <a:spcPct val="90000"/>
              </a:lnSpc>
              <a:spcBef>
                <a:spcPts val="1000"/>
              </a:spcBef>
            </a:pPr>
            <a:endParaRPr lang="en-US">
              <a:cs typeface="Calibri"/>
            </a:endParaRPr>
          </a:p>
          <a:p>
            <a:pPr>
              <a:lnSpc>
                <a:spcPct val="90000"/>
              </a:lnSpc>
              <a:spcBef>
                <a:spcPts val="1000"/>
              </a:spcBef>
            </a:pPr>
            <a:r>
              <a:rPr lang="en-US">
                <a:cs typeface="Calibri"/>
              </a:rPr>
              <a:t>Speak on what UV Sensor does and how it works / purpose for component within design/ power connection / don’t read off current draw but state in is low</a:t>
            </a:r>
            <a:endParaRPr lang="en-US"/>
          </a:p>
          <a:p>
            <a:pPr marL="171450" indent="-171450">
              <a:buFont typeface="Arial"/>
              <a:buChar char="•"/>
            </a:pPr>
            <a:endParaRPr lang="en-US">
              <a:cs typeface="Calibri"/>
            </a:endParaRP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19</a:t>
            </a:fld>
            <a:endParaRPr lang="en-US"/>
          </a:p>
        </p:txBody>
      </p:sp>
    </p:spTree>
    <p:extLst>
      <p:ext uri="{BB962C8B-B14F-4D97-AF65-F5344CB8AC3E}">
        <p14:creationId xmlns:p14="http://schemas.microsoft.com/office/powerpoint/2010/main" val="268164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Project requires the use of 2 small 5V water pumps that need to be activated on command in order to achieve the desired automated watering system our project promises. In order to activate these pumps we decided on using the </a:t>
            </a:r>
            <a:r>
              <a:rPr lang="en-US" err="1">
                <a:cs typeface="Calibri"/>
              </a:rPr>
              <a:t>Sunfounder</a:t>
            </a:r>
            <a:r>
              <a:rPr lang="en-US">
                <a:cs typeface="Calibri"/>
              </a:rPr>
              <a:t> 5V 2-Channel Relay. </a:t>
            </a:r>
          </a:p>
          <a:p>
            <a:endParaRPr lang="en-US">
              <a:cs typeface="Calibri"/>
            </a:endParaRPr>
          </a:p>
          <a:p>
            <a:r>
              <a:rPr lang="en-US">
                <a:cs typeface="Calibri"/>
              </a:rPr>
              <a:t>This relay has a driver current of about 20mA and draw </a:t>
            </a:r>
            <a:r>
              <a:rPr lang="en-US" err="1">
                <a:cs typeface="Calibri"/>
              </a:rPr>
              <a:t>apporximately</a:t>
            </a:r>
            <a:r>
              <a:rPr lang="en-US">
                <a:cs typeface="Calibri"/>
              </a:rPr>
              <a:t> 140mA when both relays are </a:t>
            </a:r>
            <a:r>
              <a:rPr lang="en-US" err="1">
                <a:cs typeface="Calibri"/>
              </a:rPr>
              <a:t>acivated</a:t>
            </a:r>
            <a:r>
              <a:rPr lang="en-US">
                <a:cs typeface="Calibri"/>
              </a:rPr>
              <a:t>. It also comes with built-in octo-couplers on the logic inputs. </a:t>
            </a:r>
            <a:r>
              <a:rPr lang="en-US"/>
              <a:t>These octo-couplers offer complete electrical isolation between the logic control input and the relay power and act as an extra layer of protection in the event of a major failure on the relay’s AC load. In addition, another thing that made this relay desirable, is the built in flyback diodes. </a:t>
            </a:r>
          </a:p>
          <a:p>
            <a:endParaRPr lang="en-US"/>
          </a:p>
          <a:p>
            <a:r>
              <a:rPr lang="en-US"/>
              <a:t>These flyback diodes, which are connected in parallel with the relay coils, serve to safely shut down current after the relay coil has been </a:t>
            </a:r>
          </a:p>
          <a:p>
            <a:r>
              <a:rPr lang="en-US"/>
              <a:t>de-energized. We have tested the relay multiple times, both on its own, and with the water pumps connected and there have been no issues so far</a:t>
            </a:r>
            <a:endParaRPr lang="en-US">
              <a:ea typeface="Calibri"/>
              <a:cs typeface="Calibri"/>
            </a:endParaRPr>
          </a:p>
          <a:p>
            <a:endParaRPr lang="en-US">
              <a:cs typeface="Calibri"/>
            </a:endParaRPr>
          </a:p>
          <a:p>
            <a:endParaRPr lang="en-US">
              <a:cs typeface="Calibri"/>
            </a:endParaRPr>
          </a:p>
          <a:p>
            <a:r>
              <a:rPr lang="en-US">
                <a:cs typeface="Calibri"/>
              </a:rPr>
              <a:t>Speak on Octo-coupler and flyback diode (Reason for choice of component) / power connections/ water pumps being used / Why</a:t>
            </a:r>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20</a:t>
            </a:fld>
            <a:endParaRPr lang="en-US"/>
          </a:p>
        </p:txBody>
      </p:sp>
    </p:spTree>
    <p:extLst>
      <p:ext uri="{BB962C8B-B14F-4D97-AF65-F5344CB8AC3E}">
        <p14:creationId xmlns:p14="http://schemas.microsoft.com/office/powerpoint/2010/main" val="382250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have our complete schematic. Located on the top of the screen is the power supply circuit previously discussed. In the center is our Arduino Uno microcontroller connected to a 9V input. On the right side of the screen we have all 5 sensors, with the soil moisture sensors and temp/humidity sensor connected to the 7805 voltage regulator, and the ML8511 UV sensor connected to the output of the buck converter. Lastly on the left side of our screen we have our relay module, OLED display, and Wi-Fi module which will be discussed in more detail soon. Both the OLED display and the Wi-Fi module will be power via the Buck Converter, and the Relay will be powered via the 7805 Regulator</a:t>
            </a:r>
          </a:p>
        </p:txBody>
      </p:sp>
      <p:sp>
        <p:nvSpPr>
          <p:cNvPr id="4" name="Slide Number Placeholder 3"/>
          <p:cNvSpPr>
            <a:spLocks noGrp="1"/>
          </p:cNvSpPr>
          <p:nvPr>
            <p:ph type="sldNum" sz="quarter" idx="5"/>
          </p:nvPr>
        </p:nvSpPr>
        <p:spPr/>
        <p:txBody>
          <a:bodyPr/>
          <a:lstStyle/>
          <a:p>
            <a:fld id="{BA2B179D-1A6E-4C05-8FAF-29C12FF71230}" type="slidenum">
              <a:rPr lang="en-US" smtClean="0"/>
              <a:t>21</a:t>
            </a:fld>
            <a:endParaRPr lang="en-US"/>
          </a:p>
        </p:txBody>
      </p:sp>
    </p:spTree>
    <p:extLst>
      <p:ext uri="{BB962C8B-B14F-4D97-AF65-F5344CB8AC3E}">
        <p14:creationId xmlns:p14="http://schemas.microsoft.com/office/powerpoint/2010/main" val="3043220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initial rendition of what the SMART Garden would look like if designed as a product sold in stores, though we can’t guarantee ours will look quite like this.</a:t>
            </a:r>
          </a:p>
          <a:p>
            <a:r>
              <a:rPr lang="en-US"/>
              <a:t>This side view lets us see the informational display and the closed panels for the water reservoir and the nutrient reservoir, as well as what the garden will look like while it is in use.</a:t>
            </a:r>
          </a:p>
        </p:txBody>
      </p:sp>
      <p:sp>
        <p:nvSpPr>
          <p:cNvPr id="4" name="Slide Number Placeholder 3"/>
          <p:cNvSpPr>
            <a:spLocks noGrp="1"/>
          </p:cNvSpPr>
          <p:nvPr>
            <p:ph type="sldNum" sz="quarter" idx="5"/>
          </p:nvPr>
        </p:nvSpPr>
        <p:spPr/>
        <p:txBody>
          <a:bodyPr/>
          <a:lstStyle/>
          <a:p>
            <a:fld id="{BA2B179D-1A6E-4C05-8FAF-29C12FF71230}" type="slidenum">
              <a:rPr lang="en-US" smtClean="0"/>
              <a:t>25</a:t>
            </a:fld>
            <a:endParaRPr lang="en-US"/>
          </a:p>
        </p:txBody>
      </p:sp>
    </p:spTree>
    <p:extLst>
      <p:ext uri="{BB962C8B-B14F-4D97-AF65-F5344CB8AC3E}">
        <p14:creationId xmlns:p14="http://schemas.microsoft.com/office/powerpoint/2010/main" val="3158825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top view diagram labels many of the smaller parts. You can see the individual pumps for the water and nutrient reservoirs as well as the tubes that will take each one to the plant itself.</a:t>
            </a:r>
          </a:p>
          <a:p>
            <a:endParaRPr lang="en-US"/>
          </a:p>
          <a:p>
            <a:r>
              <a:rPr lang="en-US"/>
              <a:t>Under where the soil was we can now see a model of the soil moisture sensor, though we plan to have multiple to get a more reliable reading.</a:t>
            </a:r>
          </a:p>
          <a:p>
            <a:endParaRPr lang="en-US"/>
          </a:p>
          <a:p>
            <a:r>
              <a:rPr lang="en-US"/>
              <a:t>Above where the display was, we can see the location of the UV sensor and the temperature and humidity sensor.</a:t>
            </a:r>
          </a:p>
          <a:p>
            <a:endParaRPr lang="en-US"/>
          </a:p>
          <a:p>
            <a:r>
              <a:rPr lang="en-US"/>
              <a:t>Behind the logo is where we plan to mount the Arduino Uno R3. This placement is so that it is relatively close to all of the other devices involved in the garden without messy and overlapping wires.</a:t>
            </a:r>
          </a:p>
        </p:txBody>
      </p:sp>
      <p:sp>
        <p:nvSpPr>
          <p:cNvPr id="4" name="Slide Number Placeholder 3"/>
          <p:cNvSpPr>
            <a:spLocks noGrp="1"/>
          </p:cNvSpPr>
          <p:nvPr>
            <p:ph type="sldNum" sz="quarter" idx="5"/>
          </p:nvPr>
        </p:nvSpPr>
        <p:spPr/>
        <p:txBody>
          <a:bodyPr/>
          <a:lstStyle/>
          <a:p>
            <a:fld id="{BA2B179D-1A6E-4C05-8FAF-29C12FF71230}" type="slidenum">
              <a:rPr lang="en-US" smtClean="0"/>
              <a:t>26</a:t>
            </a:fld>
            <a:endParaRPr lang="en-US"/>
          </a:p>
        </p:txBody>
      </p:sp>
    </p:spTree>
    <p:extLst>
      <p:ext uri="{BB962C8B-B14F-4D97-AF65-F5344CB8AC3E}">
        <p14:creationId xmlns:p14="http://schemas.microsoft.com/office/powerpoint/2010/main" val="2853838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 Made by Lauren</a:t>
            </a:r>
          </a:p>
          <a:p>
            <a:endParaRPr lang="en-US"/>
          </a:p>
          <a:p>
            <a:r>
              <a:rPr lang="en-US"/>
              <a:t>This is roughly what our prototype container for the garden looks like. </a:t>
            </a:r>
            <a:br>
              <a:rPr lang="en-US"/>
            </a:br>
            <a:r>
              <a:rPr lang="en-US"/>
              <a:t>This version is deeper to accommodate a larger supply of water and nutrients, as well as any plants with more restrictive requirements for growing space.</a:t>
            </a:r>
          </a:p>
          <a:p>
            <a:endParaRPr lang="en-US"/>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27</a:t>
            </a:fld>
            <a:endParaRPr lang="en-US"/>
          </a:p>
        </p:txBody>
      </p:sp>
    </p:spTree>
    <p:extLst>
      <p:ext uri="{BB962C8B-B14F-4D97-AF65-F5344CB8AC3E}">
        <p14:creationId xmlns:p14="http://schemas.microsoft.com/office/powerpoint/2010/main" val="1920394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r>
              <a:rPr lang="en-US"/>
              <a:t>Slide sequence- </a:t>
            </a:r>
          </a:p>
          <a:p>
            <a:r>
              <a:rPr lang="en-US"/>
              <a:t>Idealized design 1 and 2</a:t>
            </a:r>
          </a:p>
          <a:p>
            <a:r>
              <a:rPr lang="en-US"/>
              <a:t>Current mockup</a:t>
            </a:r>
          </a:p>
          <a:p>
            <a:r>
              <a:rPr lang="en-US"/>
              <a:t>This slide</a:t>
            </a:r>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28</a:t>
            </a:fld>
            <a:endParaRPr lang="en-US"/>
          </a:p>
        </p:txBody>
      </p:sp>
    </p:spTree>
    <p:extLst>
      <p:ext uri="{BB962C8B-B14F-4D97-AF65-F5344CB8AC3E}">
        <p14:creationId xmlns:p14="http://schemas.microsoft.com/office/powerpoint/2010/main" val="2419387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Basin: It is important that we use water-resistant paint so that it doesn’t degrade and get into the soil. If we get paint in the soil, we would be compromising the health of the plant, the user, or both.</a:t>
            </a:r>
          </a:p>
          <a:p>
            <a:endParaRPr lang="en-US"/>
          </a:p>
          <a:p>
            <a:r>
              <a:rPr lang="en-US"/>
              <a:t>Circuitry: Heat-shrink tubing shrinks when heated to form a tight seal around the wires wherever they may be vulnerable. Waterproofing spray is a coating over any component that protects the surface of the circuit board from getting accidentally short-circuited by the presence of moisture.</a:t>
            </a:r>
          </a:p>
        </p:txBody>
      </p:sp>
      <p:sp>
        <p:nvSpPr>
          <p:cNvPr id="4" name="Slide Number Placeholder 3"/>
          <p:cNvSpPr>
            <a:spLocks noGrp="1"/>
          </p:cNvSpPr>
          <p:nvPr>
            <p:ph type="sldNum" sz="quarter" idx="5"/>
          </p:nvPr>
        </p:nvSpPr>
        <p:spPr/>
        <p:txBody>
          <a:bodyPr/>
          <a:lstStyle/>
          <a:p>
            <a:fld id="{BA2B179D-1A6E-4C05-8FAF-29C12FF71230}" type="slidenum">
              <a:rPr lang="en-US" smtClean="0"/>
              <a:t>29</a:t>
            </a:fld>
            <a:endParaRPr lang="en-US"/>
          </a:p>
        </p:txBody>
      </p:sp>
    </p:spTree>
    <p:extLst>
      <p:ext uri="{BB962C8B-B14F-4D97-AF65-F5344CB8AC3E}">
        <p14:creationId xmlns:p14="http://schemas.microsoft.com/office/powerpoint/2010/main" val="3886925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exactly  is the SMART Garden? Simply put, the SMART Garden is our rendition of an automated indoor gardening system. The SMART Garden provides care and helps stimulate growth of a variety of different plants which are chosen from the SMART Gardens dynamic plant library.</a:t>
            </a:r>
          </a:p>
        </p:txBody>
      </p:sp>
      <p:sp>
        <p:nvSpPr>
          <p:cNvPr id="4" name="Slide Number Placeholder 3"/>
          <p:cNvSpPr>
            <a:spLocks noGrp="1"/>
          </p:cNvSpPr>
          <p:nvPr>
            <p:ph type="sldNum" sz="quarter" idx="5"/>
          </p:nvPr>
        </p:nvSpPr>
        <p:spPr/>
        <p:txBody>
          <a:bodyPr/>
          <a:lstStyle/>
          <a:p>
            <a:fld id="{BA2B179D-1A6E-4C05-8FAF-29C12FF71230}" type="slidenum">
              <a:rPr lang="en-US" smtClean="0"/>
              <a:t>2</a:t>
            </a:fld>
            <a:endParaRPr lang="en-US"/>
          </a:p>
        </p:txBody>
      </p:sp>
    </p:spTree>
    <p:extLst>
      <p:ext uri="{BB962C8B-B14F-4D97-AF65-F5344CB8AC3E}">
        <p14:creationId xmlns:p14="http://schemas.microsoft.com/office/powerpoint/2010/main" val="3367918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B2: Since the SMART Garden is geared toward being convenient and accessible, being able to recharge the batteries instead of using another set of disposable batteries means fewer trips to the store as well.</a:t>
            </a:r>
          </a:p>
          <a:p>
            <a:endParaRPr lang="en-US"/>
          </a:p>
          <a:p>
            <a:r>
              <a:rPr lang="en-US"/>
              <a:t>B3: Longer battery life means you can be gone for longer while being ensured that your garden will be taken care of.</a:t>
            </a:r>
          </a:p>
          <a:p>
            <a:endParaRPr lang="en-US"/>
          </a:p>
          <a:p>
            <a:r>
              <a:rPr lang="en-US"/>
              <a:t>B3 source: https://www.microbattery.com/blog/post/battery-bios:-everything-you-need-to-know-about-the-9v-battery/</a:t>
            </a:r>
          </a:p>
        </p:txBody>
      </p:sp>
      <p:sp>
        <p:nvSpPr>
          <p:cNvPr id="4" name="Slide Number Placeholder 3"/>
          <p:cNvSpPr>
            <a:spLocks noGrp="1"/>
          </p:cNvSpPr>
          <p:nvPr>
            <p:ph type="sldNum" sz="quarter" idx="5"/>
          </p:nvPr>
        </p:nvSpPr>
        <p:spPr/>
        <p:txBody>
          <a:bodyPr/>
          <a:lstStyle/>
          <a:p>
            <a:fld id="{BA2B179D-1A6E-4C05-8FAF-29C12FF71230}" type="slidenum">
              <a:rPr lang="en-US" smtClean="0"/>
              <a:t>30</a:t>
            </a:fld>
            <a:endParaRPr lang="en-US"/>
          </a:p>
        </p:txBody>
      </p:sp>
    </p:spTree>
    <p:extLst>
      <p:ext uri="{BB962C8B-B14F-4D97-AF65-F5344CB8AC3E}">
        <p14:creationId xmlns:p14="http://schemas.microsoft.com/office/powerpoint/2010/main" val="1391044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Updated  to not be extremely long:</a:t>
            </a:r>
          </a:p>
          <a:p>
            <a:r>
              <a:rPr lang="en-US"/>
              <a:t>B1: We have placed our components where they will be easily accessible and won’t be too crowded, and have included protections, such as flyback diodes, for sensitive components where necessary.</a:t>
            </a:r>
          </a:p>
          <a:p>
            <a:endParaRPr lang="en-US"/>
          </a:p>
          <a:p>
            <a:r>
              <a:rPr lang="en-US"/>
              <a:t>B2: this is a basic set of standards for wireless communication using Wi-Fi brand communication technology</a:t>
            </a:r>
          </a:p>
          <a:p>
            <a:endParaRPr lang="en-US"/>
          </a:p>
          <a:p>
            <a:endParaRPr lang="en-US"/>
          </a:p>
          <a:p>
            <a:r>
              <a:rPr lang="en-US"/>
              <a:t>B3: ,though these may overlap with some of the standards for programming other microcontrollers.</a:t>
            </a:r>
          </a:p>
          <a:p>
            <a:r>
              <a:rPr lang="en-US"/>
              <a:t>Additionally, we will have to follow any agreed-upon standards of variable-naming, such as using camelCase for all variables.</a:t>
            </a:r>
          </a:p>
          <a:p>
            <a:endParaRPr lang="en-US"/>
          </a:p>
          <a:p>
            <a:endParaRPr lang="en-US"/>
          </a:p>
          <a:p>
            <a:endParaRPr lang="en-US"/>
          </a:p>
          <a:p>
            <a:r>
              <a:rPr lang="en-US"/>
              <a:t>Old:</a:t>
            </a:r>
          </a:p>
          <a:p>
            <a:endParaRPr lang="en-US"/>
          </a:p>
          <a:p>
            <a:endParaRPr lang="en-US"/>
          </a:p>
          <a:p>
            <a:endParaRPr lang="en-US"/>
          </a:p>
          <a:p>
            <a:endParaRPr lang="en-US"/>
          </a:p>
          <a:p>
            <a:r>
              <a:rPr lang="en-US"/>
              <a:t>B1: We have placed our components where they will be easily accessible and won’t be too crowded.  Though we are still finalizing the design,</a:t>
            </a:r>
          </a:p>
          <a:p>
            <a:r>
              <a:rPr lang="en-US"/>
              <a:t> we have thus far avoided any sharp corners on the copper layout, and have included protections for sensitive components where necessary such as flyback diodes.</a:t>
            </a:r>
          </a:p>
          <a:p>
            <a:endParaRPr lang="en-US"/>
          </a:p>
          <a:p>
            <a:r>
              <a:rPr lang="en-US"/>
              <a:t>B2: IEEE 802.11 provides a basic set of standards for wireless communication using Wi-Fi brand communication technology, [though there are other versions with additional suffixes like 802.11ac or 802.11be]</a:t>
            </a:r>
          </a:p>
          <a:p>
            <a:endParaRPr lang="en-US"/>
          </a:p>
          <a:p>
            <a:r>
              <a:rPr lang="en-US"/>
              <a:t>B3: The Arduino IDE has some unique functions  separate from other microcontrollers, even if they sometimes have methods with similar effects. For example, </a:t>
            </a:r>
            <a:r>
              <a:rPr lang="en-US" err="1"/>
              <a:t>pinMode</a:t>
            </a:r>
            <a:r>
              <a:rPr lang="en-US"/>
              <a:t>(), and </a:t>
            </a:r>
            <a:r>
              <a:rPr lang="en-US" err="1"/>
              <a:t>digitalWrite</a:t>
            </a:r>
            <a:r>
              <a:rPr lang="en-US"/>
              <a:t>()</a:t>
            </a:r>
          </a:p>
          <a:p>
            <a:r>
              <a:rPr lang="en-US"/>
              <a:t>Additionally, we will have to follow any agreed-upon standards of variable-naming, such as using camelCase for all variables.</a:t>
            </a:r>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31</a:t>
            </a:fld>
            <a:endParaRPr lang="en-US"/>
          </a:p>
        </p:txBody>
      </p:sp>
    </p:spTree>
    <p:extLst>
      <p:ext uri="{BB962C8B-B14F-4D97-AF65-F5344CB8AC3E}">
        <p14:creationId xmlns:p14="http://schemas.microsoft.com/office/powerpoint/2010/main" val="1695162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Many different programs and software are used in this project</a:t>
            </a:r>
          </a:p>
          <a:p>
            <a:r>
              <a:rPr lang="en-US"/>
              <a:t>B1: It was also used to download relevant libraries, compile the sketch and upload it onto the Arduino Uno.</a:t>
            </a:r>
          </a:p>
          <a:p>
            <a:r>
              <a:rPr lang="en-US"/>
              <a:t>B2: In addition to basic communication, we can also keep track of helpful resources and data.</a:t>
            </a:r>
          </a:p>
          <a:p>
            <a:r>
              <a:rPr lang="en-US"/>
              <a:t>B3: {}</a:t>
            </a:r>
          </a:p>
          <a:p>
            <a:r>
              <a:rPr lang="en-US"/>
              <a:t>B4: We will be storing the data about each plant type on the web database rather than within the Arduino’s code, since the Wi-Fi module is our only method of communicating with the Arduino once it is ‘active’.</a:t>
            </a:r>
          </a:p>
          <a:p>
            <a:endParaRPr lang="en-US"/>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32</a:t>
            </a:fld>
            <a:endParaRPr lang="en-US"/>
          </a:p>
        </p:txBody>
      </p:sp>
    </p:spTree>
    <p:extLst>
      <p:ext uri="{BB962C8B-B14F-4D97-AF65-F5344CB8AC3E}">
        <p14:creationId xmlns:p14="http://schemas.microsoft.com/office/powerpoint/2010/main" val="3354546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Inhospitable = too little/much UV exposure or too low/high humidity. Every plant is different, so these conditions can vary.</a:t>
            </a:r>
          </a:p>
        </p:txBody>
      </p:sp>
      <p:sp>
        <p:nvSpPr>
          <p:cNvPr id="4" name="Slide Number Placeholder 3"/>
          <p:cNvSpPr>
            <a:spLocks noGrp="1"/>
          </p:cNvSpPr>
          <p:nvPr>
            <p:ph type="sldNum" sz="quarter" idx="5"/>
          </p:nvPr>
        </p:nvSpPr>
        <p:spPr/>
        <p:txBody>
          <a:bodyPr/>
          <a:lstStyle/>
          <a:p>
            <a:fld id="{BA2B179D-1A6E-4C05-8FAF-29C12FF71230}" type="slidenum">
              <a:rPr lang="en-US" smtClean="0"/>
              <a:t>33</a:t>
            </a:fld>
            <a:endParaRPr lang="en-US"/>
          </a:p>
        </p:txBody>
      </p:sp>
    </p:spTree>
    <p:extLst>
      <p:ext uri="{BB962C8B-B14F-4D97-AF65-F5344CB8AC3E}">
        <p14:creationId xmlns:p14="http://schemas.microsoft.com/office/powerpoint/2010/main" val="4167090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Feasible data rate is based on Arduino Uno clock speed, so this is the maximum theoretical data rate we can get in or out. </a:t>
            </a:r>
          </a:p>
          <a:p>
            <a:endParaRPr lang="en-US"/>
          </a:p>
          <a:p>
            <a:r>
              <a:rPr lang="en-US"/>
              <a:t>We prioritized battery duration, range, and security so that we can reduce the amount of stress and limitations on the user.</a:t>
            </a:r>
          </a:p>
        </p:txBody>
      </p:sp>
      <p:sp>
        <p:nvSpPr>
          <p:cNvPr id="4" name="Slide Number Placeholder 3"/>
          <p:cNvSpPr>
            <a:spLocks noGrp="1"/>
          </p:cNvSpPr>
          <p:nvPr>
            <p:ph type="sldNum" sz="quarter" idx="5"/>
          </p:nvPr>
        </p:nvSpPr>
        <p:spPr/>
        <p:txBody>
          <a:bodyPr/>
          <a:lstStyle/>
          <a:p>
            <a:fld id="{BA2B179D-1A6E-4C05-8FAF-29C12FF71230}" type="slidenum">
              <a:rPr lang="en-US" smtClean="0"/>
              <a:t>34</a:t>
            </a:fld>
            <a:endParaRPr lang="en-US"/>
          </a:p>
        </p:txBody>
      </p:sp>
    </p:spTree>
    <p:extLst>
      <p:ext uri="{BB962C8B-B14F-4D97-AF65-F5344CB8AC3E}">
        <p14:creationId xmlns:p14="http://schemas.microsoft.com/office/powerpoint/2010/main" val="506993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to wrap things  up,  here is our current project status. Noticer that Research and development is nearly complete, we are just allowing some leeway for improvements in the  design</a:t>
            </a:r>
          </a:p>
          <a:p>
            <a:endParaRPr lang="en-US"/>
          </a:p>
          <a:p>
            <a:r>
              <a:rPr lang="en-US"/>
              <a:t>We have accumulated almost all parts as well, simply deciding on some small components like the UV  sensor</a:t>
            </a:r>
          </a:p>
          <a:p>
            <a:endParaRPr lang="en-US"/>
          </a:p>
          <a:p>
            <a:r>
              <a:rPr lang="en-US"/>
              <a:t>PCB design is nearly completed with its order on  the way</a:t>
            </a:r>
          </a:p>
          <a:p>
            <a:endParaRPr lang="en-US"/>
          </a:p>
          <a:p>
            <a:r>
              <a:rPr lang="en-US"/>
              <a:t>The physical build  and software development is where the remainder of effort will go from  this point</a:t>
            </a:r>
          </a:p>
          <a:p>
            <a:r>
              <a:rPr lang="en-US"/>
              <a:t>\</a:t>
            </a:r>
          </a:p>
          <a:p>
            <a:r>
              <a:rPr lang="en-US"/>
              <a:t>I am in charge of the physical construction of the housing as well as testing the software</a:t>
            </a:r>
          </a:p>
          <a:p>
            <a:r>
              <a:rPr lang="en-US" err="1"/>
              <a:t>Kevins</a:t>
            </a:r>
            <a:r>
              <a:rPr lang="en-US"/>
              <a:t> main role is the lead of software development and database structure.</a:t>
            </a:r>
          </a:p>
          <a:p>
            <a:r>
              <a:rPr lang="en-US"/>
              <a:t>Ryan will help with mobile and software development while also making sure our wireless communication is in place</a:t>
            </a:r>
          </a:p>
          <a:p>
            <a:r>
              <a:rPr lang="en-US"/>
              <a:t>And </a:t>
            </a:r>
            <a:r>
              <a:rPr lang="en-US" err="1"/>
              <a:t>lauren</a:t>
            </a:r>
            <a:r>
              <a:rPr lang="en-US"/>
              <a:t> is taking lead on the PCB and hardware testing side of things</a:t>
            </a:r>
          </a:p>
          <a:p>
            <a:endParaRPr lang="en-US"/>
          </a:p>
          <a:p>
            <a:r>
              <a:rPr lang="en-US"/>
              <a:t>Thank you all for sitting through our critical design review  and have a great day!</a:t>
            </a:r>
          </a:p>
          <a:p>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39</a:t>
            </a:fld>
            <a:endParaRPr lang="en-US"/>
          </a:p>
        </p:txBody>
      </p:sp>
    </p:spTree>
    <p:extLst>
      <p:ext uri="{BB962C8B-B14F-4D97-AF65-F5344CB8AC3E}">
        <p14:creationId xmlns:p14="http://schemas.microsoft.com/office/powerpoint/2010/main" val="362114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did the motivation come from?</a:t>
            </a:r>
          </a:p>
          <a:p>
            <a:r>
              <a:rPr lang="en-US"/>
              <a:t>Our  Motivation  was driven by three main points.</a:t>
            </a:r>
          </a:p>
          <a:p>
            <a:r>
              <a:rPr lang="en-US"/>
              <a:t>The FIRST being INFLATION. Did  you know that in 2022 alone, inflation  was up over 6%? This adds to the 2021 total of over 77 percent the  year before.</a:t>
            </a:r>
          </a:p>
          <a:p>
            <a:endParaRPr lang="en-US"/>
          </a:p>
          <a:p>
            <a:r>
              <a:rPr lang="en-US"/>
              <a:t>The second main point of motivation behind the smart garden is the everyday supply chain struggles the United states faces to-date.  According to a study from the Morning consults supply chain report  -- over half of </a:t>
            </a:r>
            <a:r>
              <a:rPr lang="en-US" err="1"/>
              <a:t>constumers</a:t>
            </a:r>
            <a:r>
              <a:rPr lang="en-US"/>
              <a:t> in the market have reported experiencing some type of  shortage in the grocery  store. Whether that be eggs, milk, or their favorite veggie, the consumer is having a harder time than ever finding the goods they want.</a:t>
            </a:r>
          </a:p>
          <a:p>
            <a:endParaRPr lang="en-US"/>
          </a:p>
          <a:p>
            <a:r>
              <a:rPr lang="en-US"/>
              <a:t>The final main point of motivation is simple. Maximizing access to the everyday consumer. Plant ownership and hobbyist gardening is on the rise. This invigorated us to provide a reliable and fun way to keep plants  in the everyday household without the downfalls of garden </a:t>
            </a:r>
            <a:r>
              <a:rPr lang="en-US" err="1"/>
              <a:t>owenership</a:t>
            </a:r>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3</a:t>
            </a:fld>
            <a:endParaRPr lang="en-US"/>
          </a:p>
        </p:txBody>
      </p:sp>
    </p:spTree>
    <p:extLst>
      <p:ext uri="{BB962C8B-B14F-4D97-AF65-F5344CB8AC3E}">
        <p14:creationId xmlns:p14="http://schemas.microsoft.com/office/powerpoint/2010/main" val="700331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SMART Garden objective and Goals:</a:t>
            </a:r>
          </a:p>
          <a:p>
            <a:endParaRPr lang="en-US"/>
          </a:p>
          <a:p>
            <a:r>
              <a:rPr lang="en-US"/>
              <a:t>First, we have the main objective of creating an Automated, dynamic gardening system</a:t>
            </a:r>
          </a:p>
          <a:p>
            <a:endParaRPr lang="en-US"/>
          </a:p>
          <a:p>
            <a:r>
              <a:rPr lang="en-US"/>
              <a:t>Secondly, the SMART Garden will automate house plant care</a:t>
            </a:r>
          </a:p>
          <a:p>
            <a:endParaRPr lang="en-US"/>
          </a:p>
          <a:p>
            <a:r>
              <a:rPr lang="en-US"/>
              <a:t>The SMART Garden will include a web application that displays areas of interest and stat lines for the end-user</a:t>
            </a:r>
          </a:p>
          <a:p>
            <a:endParaRPr lang="en-US"/>
          </a:p>
          <a:p>
            <a:r>
              <a:rPr lang="en-US"/>
              <a:t>Next, our SMART Garden is set to maintain and help provide growth to the plant in the housing through the end of its life.</a:t>
            </a:r>
          </a:p>
          <a:p>
            <a:endParaRPr lang="en-US"/>
          </a:p>
          <a:p>
            <a:r>
              <a:rPr lang="en-US"/>
              <a:t>AND Finally, the SMART Garden will be a scalable system. Meaning, there can be a single unit or many units  and they will still all provide and maintain the rest of the roles and objectives put in place.</a:t>
            </a:r>
          </a:p>
        </p:txBody>
      </p:sp>
      <p:sp>
        <p:nvSpPr>
          <p:cNvPr id="4" name="Slide Number Placeholder 3"/>
          <p:cNvSpPr>
            <a:spLocks noGrp="1"/>
          </p:cNvSpPr>
          <p:nvPr>
            <p:ph type="sldNum" sz="quarter" idx="5"/>
          </p:nvPr>
        </p:nvSpPr>
        <p:spPr/>
        <p:txBody>
          <a:bodyPr/>
          <a:lstStyle/>
          <a:p>
            <a:fld id="{BA2B179D-1A6E-4C05-8FAF-29C12FF71230}" type="slidenum">
              <a:rPr lang="en-US" smtClean="0"/>
              <a:t>4</a:t>
            </a:fld>
            <a:endParaRPr lang="en-US"/>
          </a:p>
        </p:txBody>
      </p:sp>
    </p:spTree>
    <p:extLst>
      <p:ext uri="{BB962C8B-B14F-4D97-AF65-F5344CB8AC3E}">
        <p14:creationId xmlns:p14="http://schemas.microsoft.com/office/powerpoint/2010/main" val="3786480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for our stretch an </a:t>
            </a:r>
            <a:r>
              <a:rPr lang="en-US" err="1"/>
              <a:t>Advaanced</a:t>
            </a:r>
            <a:r>
              <a:rPr lang="en-US"/>
              <a:t>   goals</a:t>
            </a:r>
          </a:p>
          <a:p>
            <a:br>
              <a:rPr lang="en-US"/>
            </a:br>
            <a:r>
              <a:rPr lang="en-US"/>
              <a:t>First off – we would like to include a mobile application to enhance the overall usability of the SMART GARDEN</a:t>
            </a:r>
          </a:p>
          <a:p>
            <a:endParaRPr lang="en-US"/>
          </a:p>
          <a:p>
            <a:r>
              <a:rPr lang="en-US"/>
              <a:t>Another advanced goal is putting a solar array in place for a natural and reliable source of power for our lithium-ion batteries</a:t>
            </a:r>
          </a:p>
          <a:p>
            <a:endParaRPr lang="en-US"/>
          </a:p>
          <a:p>
            <a:r>
              <a:rPr lang="en-US"/>
              <a:t>The next stretch goal in the ability to maximize efficiency with on </a:t>
            </a:r>
            <a:r>
              <a:rPr lang="en-US" err="1"/>
              <a:t>bopard</a:t>
            </a:r>
            <a:r>
              <a:rPr lang="en-US"/>
              <a:t> plants controls and selections without needing to rely on the web  or mobile app</a:t>
            </a:r>
          </a:p>
          <a:p>
            <a:endParaRPr lang="en-US"/>
          </a:p>
          <a:p>
            <a:r>
              <a:rPr lang="en-US"/>
              <a:t>And  our last advanced goal is in weather sealing our SMART Garden. Waterproofing the system would increase overall </a:t>
            </a:r>
            <a:r>
              <a:rPr lang="en-US" err="1"/>
              <a:t>resilliance</a:t>
            </a:r>
            <a:endParaRPr lang="en-US"/>
          </a:p>
        </p:txBody>
      </p:sp>
      <p:sp>
        <p:nvSpPr>
          <p:cNvPr id="4" name="Slide Number Placeholder 3"/>
          <p:cNvSpPr>
            <a:spLocks noGrp="1"/>
          </p:cNvSpPr>
          <p:nvPr>
            <p:ph type="sldNum" sz="quarter" idx="5"/>
          </p:nvPr>
        </p:nvSpPr>
        <p:spPr/>
        <p:txBody>
          <a:bodyPr/>
          <a:lstStyle/>
          <a:p>
            <a:fld id="{BA2B179D-1A6E-4C05-8FAF-29C12FF71230}" type="slidenum">
              <a:rPr lang="en-US" smtClean="0"/>
              <a:t>5</a:t>
            </a:fld>
            <a:endParaRPr lang="en-US"/>
          </a:p>
        </p:txBody>
      </p:sp>
    </p:spTree>
    <p:extLst>
      <p:ext uri="{BB962C8B-B14F-4D97-AF65-F5344CB8AC3E}">
        <p14:creationId xmlns:p14="http://schemas.microsoft.com/office/powerpoint/2010/main" val="2148239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here we have structured a general outline for our plan of </a:t>
            </a:r>
            <a:r>
              <a:rPr lang="en-US" err="1"/>
              <a:t>aattack</a:t>
            </a:r>
            <a:r>
              <a:rPr lang="en-US"/>
              <a:t> throughout this process.</a:t>
            </a:r>
          </a:p>
          <a:p>
            <a:r>
              <a:rPr lang="en-US"/>
              <a:t>First was the Research and Design phase of the project</a:t>
            </a:r>
          </a:p>
          <a:p>
            <a:r>
              <a:rPr lang="en-US"/>
              <a:t>Following that we implemented </a:t>
            </a:r>
            <a:r>
              <a:rPr lang="en-US" err="1"/>
              <a:t>aand</a:t>
            </a:r>
            <a:r>
              <a:rPr lang="en-US"/>
              <a:t> </a:t>
            </a:r>
            <a:r>
              <a:rPr lang="en-US" err="1"/>
              <a:t>dsigned</a:t>
            </a:r>
            <a:r>
              <a:rPr lang="en-US"/>
              <a:t>  our  PCB</a:t>
            </a:r>
          </a:p>
          <a:p>
            <a:r>
              <a:rPr lang="en-US"/>
              <a:t>Then we began to develop a hardware prototype </a:t>
            </a:r>
          </a:p>
          <a:p>
            <a:r>
              <a:rPr lang="en-US"/>
              <a:t>Next was our software prototype</a:t>
            </a:r>
          </a:p>
          <a:p>
            <a:r>
              <a:rPr lang="en-US"/>
              <a:t>From this points we plan to polish the design of the SMART Garden and then of course fabricate and push the final product</a:t>
            </a:r>
          </a:p>
        </p:txBody>
      </p:sp>
      <p:sp>
        <p:nvSpPr>
          <p:cNvPr id="4" name="Slide Number Placeholder 3"/>
          <p:cNvSpPr>
            <a:spLocks noGrp="1"/>
          </p:cNvSpPr>
          <p:nvPr>
            <p:ph type="sldNum" sz="quarter" idx="5"/>
          </p:nvPr>
        </p:nvSpPr>
        <p:spPr/>
        <p:txBody>
          <a:bodyPr/>
          <a:lstStyle/>
          <a:p>
            <a:fld id="{BA2B179D-1A6E-4C05-8FAF-29C12FF71230}" type="slidenum">
              <a:rPr lang="en-US" smtClean="0"/>
              <a:t>7</a:t>
            </a:fld>
            <a:endParaRPr lang="en-US"/>
          </a:p>
        </p:txBody>
      </p:sp>
    </p:spTree>
    <p:extLst>
      <p:ext uri="{BB962C8B-B14F-4D97-AF65-F5344CB8AC3E}">
        <p14:creationId xmlns:p14="http://schemas.microsoft.com/office/powerpoint/2010/main" val="1234750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My name is Lauren and I'll be going over some of our systems components and our overall schematic and PCB design</a:t>
            </a:r>
          </a:p>
          <a:p>
            <a:endParaRPr lang="en-US">
              <a:ea typeface="Calibri"/>
              <a:cs typeface="Calibri"/>
            </a:endParaRPr>
          </a:p>
          <a:p>
            <a:r>
              <a:rPr lang="en-US">
                <a:ea typeface="Calibri"/>
                <a:cs typeface="Calibri"/>
              </a:rPr>
              <a:t>To start off with, we will be reviewing the power supply schematic for our SMART Garden. </a:t>
            </a:r>
          </a:p>
          <a:p>
            <a:endParaRPr lang="en-US">
              <a:ea typeface="Calibri"/>
              <a:cs typeface="Calibri"/>
            </a:endParaRPr>
          </a:p>
          <a:p>
            <a:r>
              <a:rPr lang="en-US">
                <a:ea typeface="Calibri"/>
                <a:cs typeface="Calibri"/>
              </a:rPr>
              <a:t>The first thing we will be discussing is our rechargeable battery. Prior to finalization of all components, our initial design choice was to use 1 x 9V Lithium-Ion battery to run the entirety of our system. After further research on the current capacity of the 9V battery purchased, we realized that while the 9V would be able to power our system, the battery was more than likely going to drain very quickly if we wanted to pull data from our sensors on a relatively consistent basis. </a:t>
            </a:r>
          </a:p>
          <a:p>
            <a:endParaRPr lang="en-US">
              <a:ea typeface="Calibri"/>
              <a:cs typeface="Calibri"/>
            </a:endParaRPr>
          </a:p>
          <a:p>
            <a:r>
              <a:rPr lang="en-US">
                <a:ea typeface="Calibri"/>
                <a:cs typeface="Calibri"/>
              </a:rPr>
              <a:t>In reaching this conclusion, we decided to opt for 2 x 9V batteries, one to power our microcontroller, and a second to power the remainder of our PCB. The third possible option, which is still being discussed, is to use a battery pack with 6 x AA batteries, in place of each singular 9V battery to increase to over all current capacity of our supply voltage and consequently increase the longevity of our systems battery life.</a:t>
            </a:r>
            <a:endParaRPr lang="en-US"/>
          </a:p>
          <a:p>
            <a:endParaRPr lang="en-US">
              <a:ea typeface="Calibri"/>
              <a:cs typeface="Calibri"/>
            </a:endParaRPr>
          </a:p>
          <a:p>
            <a:r>
              <a:rPr lang="en-US"/>
              <a:t>Next we'll discuss the voltage regulator and buck converter. For our project we are using multiple sensors and components that require a voltage of 5V or 3.3V. Due to the capped output current on the 3.3V and 5V power line pre-installed in the Arduino Uno, we decided to implement the 7805 voltage regulator and the LM5165 Buck Converter as shown in the schematic on screen. Together these two devices will be connected directly to our 9V supply voltage and will be powering all PCB board components with the exception of the Arduino Uno Microcontroller</a:t>
            </a:r>
            <a:endParaRPr lang="en-US">
              <a:ea typeface="Calibri"/>
              <a:cs typeface="Calibri"/>
            </a:endParaRPr>
          </a:p>
          <a:p>
            <a:endParaRPr lang="en-US">
              <a:ea typeface="Calibri"/>
              <a:cs typeface="Calibri"/>
            </a:endParaRPr>
          </a:p>
          <a:p>
            <a:r>
              <a:rPr lang="en-US">
                <a:ea typeface="Calibri"/>
                <a:cs typeface="Calibri"/>
              </a:rPr>
              <a:t>Why the LM7805?</a:t>
            </a:r>
          </a:p>
          <a:p>
            <a:endParaRPr lang="en-US">
              <a:ea typeface="Calibri"/>
              <a:cs typeface="Calibri"/>
            </a:endParaRPr>
          </a:p>
          <a:p>
            <a:r>
              <a:rPr lang="en-US">
                <a:ea typeface="Calibri"/>
                <a:cs typeface="Calibri"/>
              </a:rPr>
              <a:t>Why a Buck Converter instead of another Voltage Reg?</a:t>
            </a:r>
          </a:p>
          <a:p>
            <a:endParaRPr lang="en-US">
              <a:ea typeface="Calibri"/>
              <a:cs typeface="Calibri"/>
            </a:endParaRPr>
          </a:p>
          <a:p>
            <a:r>
              <a:rPr lang="en-US">
                <a:ea typeface="Calibri"/>
                <a:cs typeface="Calibri"/>
              </a:rPr>
              <a:t>Why not power everything using the 5V and 3.3V pin on the Arduino?</a:t>
            </a:r>
          </a:p>
          <a:p>
            <a:endParaRPr lang="en-US">
              <a:ea typeface="Calibri"/>
              <a:cs typeface="Calibri"/>
            </a:endParaRPr>
          </a:p>
          <a:p>
            <a:r>
              <a:rPr lang="en-US">
                <a:ea typeface="Calibri"/>
                <a:cs typeface="Calibri"/>
              </a:rPr>
              <a:t>Why use 2 9V batteries instead of one – talk about possible change to 6 x AA for the purposes of extending the battery life (drain slower due to higher current capacity)</a:t>
            </a:r>
          </a:p>
        </p:txBody>
      </p:sp>
      <p:sp>
        <p:nvSpPr>
          <p:cNvPr id="4" name="Slide Number Placeholder 3"/>
          <p:cNvSpPr>
            <a:spLocks noGrp="1"/>
          </p:cNvSpPr>
          <p:nvPr>
            <p:ph type="sldNum" sz="quarter" idx="5"/>
          </p:nvPr>
        </p:nvSpPr>
        <p:spPr/>
        <p:txBody>
          <a:bodyPr/>
          <a:lstStyle/>
          <a:p>
            <a:fld id="{BA2B179D-1A6E-4C05-8FAF-29C12FF71230}" type="slidenum">
              <a:rPr lang="en-US" smtClean="0"/>
              <a:t>14</a:t>
            </a:fld>
            <a:endParaRPr lang="en-US"/>
          </a:p>
        </p:txBody>
      </p:sp>
    </p:spTree>
    <p:extLst>
      <p:ext uri="{BB962C8B-B14F-4D97-AF65-F5344CB8AC3E}">
        <p14:creationId xmlns:p14="http://schemas.microsoft.com/office/powerpoint/2010/main" val="742152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ea typeface="Calibri"/>
                <a:cs typeface="Calibri"/>
              </a:rPr>
              <a:t>The first of three different types of sensors that we will be using in our project is the DHT22 temperature and humidity sensor. This </a:t>
            </a:r>
            <a:r>
              <a:rPr lang="en-US"/>
              <a:t>sensor can measure temperature from </a:t>
            </a:r>
            <a:r>
              <a:rPr lang="en-US" b="1"/>
              <a:t>-40°C to 80°C</a:t>
            </a:r>
            <a:r>
              <a:rPr lang="en-US"/>
              <a:t> and humidity from</a:t>
            </a:r>
            <a:r>
              <a:rPr lang="en-US" b="1"/>
              <a:t> 0% to 100%</a:t>
            </a:r>
            <a:r>
              <a:rPr lang="en-US"/>
              <a:t> with an accuracy of ±0.1°C and ±0.1% humidity and has a transmission distance of up to 100m. </a:t>
            </a: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The other main option we discussed was the DHT11. We chose the DHT22 variation over the DHT11 sensor, because despite its slightly higher price and slower sampling time, it offers better resolution and a wider temperature and humidity range than the DHT11. </a:t>
            </a: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In addition, the DHT22 sensor was chosen due to its built in breakout board. This breakout board contains the required pull-up resistor and capacitor depicted in the schematic located at the bottom of the screen. The addition  of this breakout board helps to reduce unnecessary complexity in our PCB board design. </a:t>
            </a: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endParaRPr lang="en-US">
              <a:ea typeface="Calibri"/>
              <a:cs typeface="Calibri"/>
            </a:endParaRPr>
          </a:p>
          <a:p>
            <a:pPr marL="285750" indent="-285750">
              <a:lnSpc>
                <a:spcPct val="90000"/>
              </a:lnSpc>
              <a:spcBef>
                <a:spcPts val="1000"/>
              </a:spcBef>
              <a:buFont typeface="Arial"/>
              <a:buChar char="•"/>
            </a:pPr>
            <a:r>
              <a:rPr lang="en-US">
                <a:ea typeface="Calibri"/>
                <a:cs typeface="Calibri"/>
              </a:rPr>
              <a:t>No external pullup resistor needed – integrated into breakout board – capacitor used for wave filtering</a:t>
            </a: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r>
              <a:rPr lang="en-US"/>
              <a:t>The DHT22 sensor has a better resolution and a wider temperature and humidity measurement range (more expensive than DHT11 and longer sampling time 2 sec vs 1 sec)</a:t>
            </a:r>
            <a:endParaRPr lang="en-US">
              <a:cs typeface="Calibri"/>
            </a:endParaRPr>
          </a:p>
          <a:p>
            <a:pPr marL="285750" indent="-285750">
              <a:lnSpc>
                <a:spcPct val="90000"/>
              </a:lnSpc>
              <a:spcBef>
                <a:spcPts val="1000"/>
              </a:spcBef>
              <a:buFont typeface="Arial"/>
              <a:buChar char="•"/>
            </a:pPr>
            <a:r>
              <a:rPr lang="en-US"/>
              <a:t>Speak on what sensor does and how it works</a:t>
            </a:r>
            <a:endParaRPr lang="en-US">
              <a:ea typeface="Calibri"/>
              <a:cs typeface="Calibri"/>
            </a:endParaRPr>
          </a:p>
          <a:p>
            <a:pPr marL="285750" indent="-285750">
              <a:lnSpc>
                <a:spcPct val="90000"/>
              </a:lnSpc>
              <a:spcBef>
                <a:spcPts val="1000"/>
              </a:spcBef>
              <a:buFont typeface="Arial"/>
              <a:buChar char="•"/>
            </a:pPr>
            <a:r>
              <a:rPr lang="en-US">
                <a:cs typeface="Calibri"/>
              </a:rPr>
              <a:t>Speak on placement in final design / range of device / power connection</a:t>
            </a:r>
            <a:endParaRPr lang="en-US">
              <a:ea typeface="Calibri"/>
              <a:cs typeface="Calibri"/>
            </a:endParaRPr>
          </a:p>
          <a:p>
            <a:pPr marL="285750" indent="-285750">
              <a:lnSpc>
                <a:spcPct val="90000"/>
              </a:lnSpc>
              <a:spcBef>
                <a:spcPts val="1000"/>
              </a:spcBef>
              <a:buFont typeface="Arial"/>
              <a:buChar char="•"/>
            </a:pPr>
            <a:r>
              <a:rPr lang="en-US">
                <a:ea typeface="Calibri"/>
                <a:cs typeface="Calibri"/>
              </a:rPr>
              <a:t>Possibly talk about DHT11 alternative and why that was not chosen </a:t>
            </a:r>
            <a:endParaRPr lang="en-US">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Single Bus Bidirectional</a:t>
            </a:r>
            <a:endParaRPr lang="en-US">
              <a:ea typeface="Calibri"/>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4 pin sequence number</a:t>
            </a:r>
            <a:endParaRPr lang="en-US">
              <a:ea typeface="Calibri"/>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Temperature range from –40 – 80degrees </a:t>
            </a:r>
            <a:r>
              <a:rPr lang="en-US" err="1"/>
              <a:t>celcuis</a:t>
            </a:r>
            <a:r>
              <a:rPr lang="en-US"/>
              <a:t> </a:t>
            </a:r>
            <a:endParaRPr lang="en-US">
              <a:ea typeface="Calibri"/>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Humidity range from 0-100%</a:t>
            </a:r>
            <a:endParaRPr lang="en-US">
              <a:ea typeface="Calibri"/>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15</a:t>
            </a:fld>
            <a:endParaRPr lang="en-US"/>
          </a:p>
        </p:txBody>
      </p:sp>
    </p:spTree>
    <p:extLst>
      <p:ext uri="{BB962C8B-B14F-4D97-AF65-F5344CB8AC3E}">
        <p14:creationId xmlns:p14="http://schemas.microsoft.com/office/powerpoint/2010/main" val="1276086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 small insight into our initial hardware testing for our temperature and humidity sensor. Depicted on the right is the output received via our test code which</a:t>
            </a:r>
            <a:r>
              <a:rPr lang="en-US"/>
              <a:t> was run using the Arduino IDE software. Slight changes to test code need to be made to get rid of symbols in the output, but overall the reading was successful and outputted correct temperature</a:t>
            </a:r>
          </a:p>
          <a:p>
            <a:endParaRPr lang="en-US">
              <a:cs typeface="Calibri"/>
            </a:endParaRPr>
          </a:p>
          <a:p>
            <a:endParaRPr lang="en-US">
              <a:cs typeface="Calibri"/>
            </a:endParaRPr>
          </a:p>
          <a:p>
            <a:endParaRPr lang="en-US">
              <a:cs typeface="Calibri"/>
            </a:endParaRPr>
          </a:p>
          <a:p>
            <a:r>
              <a:rPr lang="en-US">
                <a:cs typeface="Calibri"/>
              </a:rPr>
              <a:t>Initial Temp Humidity sensor test</a:t>
            </a:r>
            <a:endParaRPr lang="en-US">
              <a:ea typeface="Calibri"/>
              <a:cs typeface="Calibri"/>
            </a:endParaRPr>
          </a:p>
          <a:p>
            <a:r>
              <a:rPr lang="en-US">
                <a:cs typeface="Calibri"/>
              </a:rPr>
              <a:t>Speak on output – Slight changes to test code need to be made for the output but overall reading was successful and outputted correct temperature</a:t>
            </a:r>
            <a:endParaRPr lang="en-US">
              <a:ea typeface="Calibri"/>
              <a:cs typeface="Calibri"/>
            </a:endParaRPr>
          </a:p>
          <a:p>
            <a:endParaRPr lang="en-US">
              <a:cs typeface="Calibri"/>
            </a:endParaRPr>
          </a:p>
          <a:p>
            <a:r>
              <a:rPr lang="en-US">
                <a:cs typeface="Calibri"/>
              </a:rPr>
              <a:t>(Possibly going to change C to F)</a:t>
            </a:r>
            <a:endParaRPr lang="en-US">
              <a:ea typeface="Calibri"/>
              <a:cs typeface="Calibri"/>
            </a:endParaRPr>
          </a:p>
        </p:txBody>
      </p:sp>
      <p:sp>
        <p:nvSpPr>
          <p:cNvPr id="4" name="Slide Number Placeholder 3"/>
          <p:cNvSpPr>
            <a:spLocks noGrp="1"/>
          </p:cNvSpPr>
          <p:nvPr>
            <p:ph type="sldNum" sz="quarter" idx="5"/>
          </p:nvPr>
        </p:nvSpPr>
        <p:spPr/>
        <p:txBody>
          <a:bodyPr/>
          <a:lstStyle/>
          <a:p>
            <a:fld id="{BA2B179D-1A6E-4C05-8FAF-29C12FF71230}" type="slidenum">
              <a:rPr lang="en-US" smtClean="0"/>
              <a:t>16</a:t>
            </a:fld>
            <a:endParaRPr lang="en-US"/>
          </a:p>
        </p:txBody>
      </p:sp>
    </p:spTree>
    <p:extLst>
      <p:ext uri="{BB962C8B-B14F-4D97-AF65-F5344CB8AC3E}">
        <p14:creationId xmlns:p14="http://schemas.microsoft.com/office/powerpoint/2010/main" val="247691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notesSlide" Target="../notesSlides/notesSlide7.xml"/><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8.xm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2.jpe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0.xml"/><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2.xml"/><Relationship Id="rId7" Type="http://schemas.openxmlformats.org/officeDocument/2006/relationships/image" Target="../media/image24.jpe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1.xml"/><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8.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6.png"/><Relationship Id="rId11" Type="http://schemas.openxmlformats.org/officeDocument/2006/relationships/image" Target="../media/image12.jpe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notesSlide" Target="../notesSlides/notesSlide12.xm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8.png"/><Relationship Id="rId4" Type="http://schemas.openxmlformats.org/officeDocument/2006/relationships/notesSlide" Target="../notesSlides/notesSlide13.xml"/><Relationship Id="rId9"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4.png"/><Relationship Id="rId5" Type="http://schemas.openxmlformats.org/officeDocument/2006/relationships/image" Target="../media/image12.jpe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6.jpe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5.png"/><Relationship Id="rId5" Type="http://schemas.microsoft.com/office/2018/10/relationships/comments" Target="../comments/modernComment_10C_BA452333.xml"/><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6.jpeg"/><Relationship Id="rId5" Type="http://schemas.openxmlformats.org/officeDocument/2006/relationships/image" Target="../media/image37.png"/><Relationship Id="rId4"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6.jpeg"/><Relationship Id="rId5" Type="http://schemas.openxmlformats.org/officeDocument/2006/relationships/image" Target="../media/image38.png"/><Relationship Id="rId4"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6.jpeg"/><Relationship Id="rId5" Type="http://schemas.openxmlformats.org/officeDocument/2006/relationships/image" Target="../media/image40.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jpe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36.jpeg"/><Relationship Id="rId4"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8.m4a"/><Relationship Id="rId7" Type="http://schemas.openxmlformats.org/officeDocument/2006/relationships/image" Target="../media/image36.jpe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audio" Target="../media/media28.m4a"/></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30.m4a"/><Relationship Id="rId7"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audio" Target="../media/media31.m4a"/><Relationship Id="rId5" Type="http://schemas.microsoft.com/office/2007/relationships/media" Target="../media/media31.m4a"/><Relationship Id="rId10" Type="http://schemas.openxmlformats.org/officeDocument/2006/relationships/image" Target="../media/image2.png"/><Relationship Id="rId4" Type="http://schemas.openxmlformats.org/officeDocument/2006/relationships/audio" Target="../media/media30.m4a"/><Relationship Id="rId9" Type="http://schemas.openxmlformats.org/officeDocument/2006/relationships/image" Target="../media/image36.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p3"/><Relationship Id="rId1" Type="http://schemas.microsoft.com/office/2007/relationships/media" Target="../media/media32.mp3"/><Relationship Id="rId6" Type="http://schemas.openxmlformats.org/officeDocument/2006/relationships/image" Target="../media/image8.png"/><Relationship Id="rId5" Type="http://schemas.openxmlformats.org/officeDocument/2006/relationships/image" Target="../media/image41.png"/><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slideLayout" Target="../slideLayouts/slideLayout2.xml"/><Relationship Id="rId7" Type="http://schemas.openxmlformats.org/officeDocument/2006/relationships/diagramData" Target="../diagrams/data3.xml"/><Relationship Id="rId2" Type="http://schemas.openxmlformats.org/officeDocument/2006/relationships/audio" Target="../media/media33.mp3"/><Relationship Id="rId1" Type="http://schemas.microsoft.com/office/2007/relationships/media" Target="../media/media33.mp3"/><Relationship Id="rId6" Type="http://schemas.openxmlformats.org/officeDocument/2006/relationships/image" Target="../media/image8.png"/><Relationship Id="rId11" Type="http://schemas.microsoft.com/office/2007/relationships/diagramDrawing" Target="../diagrams/drawing3.xml"/><Relationship Id="rId5" Type="http://schemas.openxmlformats.org/officeDocument/2006/relationships/image" Target="../media/image43.png"/><Relationship Id="rId10" Type="http://schemas.openxmlformats.org/officeDocument/2006/relationships/diagramColors" Target="../diagrams/colors3.xml"/><Relationship Id="rId4" Type="http://schemas.openxmlformats.org/officeDocument/2006/relationships/image" Target="../media/image42.png"/><Relationship Id="rId9"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p3"/><Relationship Id="rId1" Type="http://schemas.microsoft.com/office/2007/relationships/media" Target="../media/media34.mp3"/><Relationship Id="rId5" Type="http://schemas.openxmlformats.org/officeDocument/2006/relationships/image" Target="../media/image8.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jpeg"/><Relationship Id="rId5" Type="http://schemas.openxmlformats.org/officeDocument/2006/relationships/image" Target="../media/image45.png"/><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jpe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11" Type="http://schemas.openxmlformats.org/officeDocument/2006/relationships/image" Target="../media/image3.jpeg"/><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2.xml"/><Relationship Id="rId11" Type="http://schemas.openxmlformats.org/officeDocument/2006/relationships/image" Target="../media/image2.png"/><Relationship Id="rId5" Type="http://schemas.openxmlformats.org/officeDocument/2006/relationships/diagramData" Target="../diagrams/data2.xml"/><Relationship Id="rId10" Type="http://schemas.openxmlformats.org/officeDocument/2006/relationships/image" Target="../media/image3.jpeg"/><Relationship Id="rId4" Type="http://schemas.openxmlformats.org/officeDocument/2006/relationships/notesSlide" Target="../notesSlides/notesSlide6.xml"/><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8497" y="1063256"/>
            <a:ext cx="5312254" cy="1540106"/>
          </a:xfrm>
        </p:spPr>
        <p:txBody>
          <a:bodyPr vert="horz" lIns="91440" tIns="45720" rIns="91440" bIns="45720" rtlCol="0" anchor="t">
            <a:normAutofit/>
          </a:bodyPr>
          <a:lstStyle/>
          <a:p>
            <a:r>
              <a:rPr lang="en-US" sz="6000" i="1" kern="1200" spc="100" baseline="0">
                <a:solidFill>
                  <a:schemeClr val="tx1">
                    <a:lumMod val="85000"/>
                    <a:lumOff val="15000"/>
                  </a:schemeClr>
                </a:solidFill>
                <a:latin typeface="+mj-lt"/>
                <a:ea typeface="+mj-ea"/>
                <a:cs typeface="+mj-cs"/>
              </a:rPr>
              <a:t>SMART Garden</a:t>
            </a:r>
            <a:br>
              <a:rPr lang="en-US" sz="6000" i="1" kern="1200" spc="100" baseline="0">
                <a:solidFill>
                  <a:schemeClr val="tx1">
                    <a:lumMod val="85000"/>
                    <a:lumOff val="15000"/>
                  </a:schemeClr>
                </a:solidFill>
                <a:latin typeface="+mj-lt"/>
                <a:ea typeface="+mj-ea"/>
                <a:cs typeface="+mj-cs"/>
              </a:rPr>
            </a:br>
            <a:r>
              <a:rPr lang="en-US" sz="2000"/>
              <a:t>Automated Indoor Gardening System</a:t>
            </a:r>
            <a:r>
              <a:rPr lang="en-US" sz="2000" i="1" kern="1200" spc="100" baseline="0">
                <a:solidFill>
                  <a:schemeClr val="tx1">
                    <a:lumMod val="85000"/>
                    <a:lumOff val="15000"/>
                  </a:schemeClr>
                </a:solidFill>
                <a:latin typeface="+mj-lt"/>
                <a:ea typeface="+mj-ea"/>
                <a:cs typeface="+mj-cs"/>
              </a:rPr>
              <a:t> </a:t>
            </a:r>
          </a:p>
        </p:txBody>
      </p:sp>
      <p:sp>
        <p:nvSpPr>
          <p:cNvPr id="4" name="Subtitle 2">
            <a:extLst>
              <a:ext uri="{FF2B5EF4-FFF2-40B4-BE49-F238E27FC236}">
                <a16:creationId xmlns:a16="http://schemas.microsoft.com/office/drawing/2014/main" id="{CA1F3493-84C2-220A-B271-CA1C94BFB841}"/>
              </a:ext>
            </a:extLst>
          </p:cNvPr>
          <p:cNvSpPr>
            <a:spLocks noGrp="1"/>
          </p:cNvSpPr>
          <p:nvPr>
            <p:ph type="subTitle" idx="1"/>
          </p:nvPr>
        </p:nvSpPr>
        <p:spPr>
          <a:xfrm>
            <a:off x="1068497" y="2933390"/>
            <a:ext cx="5312254" cy="2861349"/>
          </a:xfrm>
        </p:spPr>
        <p:txBody>
          <a:bodyPr vert="horz" lIns="91440" tIns="45720" rIns="91440" bIns="45720" rtlCol="0">
            <a:normAutofit fontScale="92500" lnSpcReduction="10000"/>
          </a:bodyPr>
          <a:lstStyle/>
          <a:p>
            <a:pPr marL="182880">
              <a:lnSpc>
                <a:spcPct val="110000"/>
              </a:lnSpc>
            </a:pPr>
            <a:r>
              <a:rPr lang="en-US" b="1"/>
              <a:t>Group 34</a:t>
            </a:r>
          </a:p>
          <a:p>
            <a:pPr marL="182880">
              <a:lnSpc>
                <a:spcPct val="110000"/>
              </a:lnSpc>
            </a:pPr>
            <a:endParaRPr lang="en-US" b="1"/>
          </a:p>
          <a:p>
            <a:pPr marL="182880" marR="0">
              <a:lnSpc>
                <a:spcPct val="110000"/>
              </a:lnSpc>
            </a:pPr>
            <a:r>
              <a:rPr lang="en-US" b="1">
                <a:effectLst/>
              </a:rPr>
              <a:t>Ryan Hassan</a:t>
            </a:r>
            <a:r>
              <a:rPr lang="en-US">
                <a:effectLst/>
              </a:rPr>
              <a:t> </a:t>
            </a:r>
            <a:r>
              <a:rPr lang="en-US" b="1">
                <a:effectLst/>
              </a:rPr>
              <a:t>[CPE] </a:t>
            </a:r>
            <a:r>
              <a:rPr lang="en-US">
                <a:effectLst/>
              </a:rPr>
              <a:t> </a:t>
            </a:r>
          </a:p>
          <a:p>
            <a:pPr marL="182880" marR="0">
              <a:lnSpc>
                <a:spcPct val="110000"/>
              </a:lnSpc>
            </a:pPr>
            <a:r>
              <a:rPr lang="en-US" b="1">
                <a:effectLst/>
              </a:rPr>
              <a:t>Kevin Lorch</a:t>
            </a:r>
            <a:r>
              <a:rPr lang="en-US">
                <a:effectLst/>
              </a:rPr>
              <a:t> </a:t>
            </a:r>
            <a:r>
              <a:rPr lang="en-US" b="1">
                <a:effectLst/>
              </a:rPr>
              <a:t>[CPE]</a:t>
            </a:r>
            <a:r>
              <a:rPr lang="en-US">
                <a:effectLst/>
              </a:rPr>
              <a:t>  </a:t>
            </a:r>
          </a:p>
          <a:p>
            <a:pPr marL="182880" marR="0">
              <a:lnSpc>
                <a:spcPct val="110000"/>
              </a:lnSpc>
            </a:pPr>
            <a:r>
              <a:rPr lang="en-US" b="1">
                <a:effectLst/>
              </a:rPr>
              <a:t>Lauren Melancon</a:t>
            </a:r>
            <a:r>
              <a:rPr lang="en-US">
                <a:effectLst/>
              </a:rPr>
              <a:t> </a:t>
            </a:r>
            <a:r>
              <a:rPr lang="en-US" b="1">
                <a:effectLst/>
              </a:rPr>
              <a:t>[EE]</a:t>
            </a:r>
            <a:endParaRPr lang="en-US">
              <a:effectLst/>
            </a:endParaRPr>
          </a:p>
          <a:p>
            <a:pPr marL="182880" marR="0">
              <a:lnSpc>
                <a:spcPct val="110000"/>
              </a:lnSpc>
            </a:pPr>
            <a:r>
              <a:rPr lang="en-US" b="1">
                <a:effectLst/>
              </a:rPr>
              <a:t>Jonathan Wallhauser</a:t>
            </a:r>
            <a:r>
              <a:rPr lang="en-US">
                <a:effectLst/>
              </a:rPr>
              <a:t> </a:t>
            </a:r>
            <a:r>
              <a:rPr lang="en-US" b="1">
                <a:effectLst/>
              </a:rPr>
              <a:t>[CPE]</a:t>
            </a:r>
            <a:endParaRPr lang="en-US">
              <a:effectLst/>
            </a:endParaRPr>
          </a:p>
        </p:txBody>
      </p:sp>
      <p:pic>
        <p:nvPicPr>
          <p:cNvPr id="6" name="Picture 2" descr="Hedge maze">
            <a:extLst>
              <a:ext uri="{FF2B5EF4-FFF2-40B4-BE49-F238E27FC236}">
                <a16:creationId xmlns:a16="http://schemas.microsoft.com/office/drawing/2014/main" id="{32138B6A-0F93-3EE8-5464-007AFE73CD1C}"/>
              </a:ext>
            </a:extLst>
          </p:cNvPr>
          <p:cNvPicPr>
            <a:picLocks noChangeAspect="1"/>
          </p:cNvPicPr>
          <p:nvPr/>
        </p:nvPicPr>
        <p:blipFill rotWithShape="1">
          <a:blip r:embed="rId5"/>
          <a:srcRect l="31259" r="18172"/>
          <a:stretch/>
        </p:blipFill>
        <p:spPr>
          <a:xfrm>
            <a:off x="6976934" y="10"/>
            <a:ext cx="5215066"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pic>
        <p:nvPicPr>
          <p:cNvPr id="7" name="Recorded Sound">
            <a:hlinkClick r:id="" action="ppaction://media"/>
            <a:extLst>
              <a:ext uri="{FF2B5EF4-FFF2-40B4-BE49-F238E27FC236}">
                <a16:creationId xmlns:a16="http://schemas.microsoft.com/office/drawing/2014/main" id="{714876DB-BEB6-6EB8-8BD8-C8D75FC0A6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01728" y="6248400"/>
            <a:ext cx="609600" cy="609600"/>
          </a:xfrm>
          <a:prstGeom prst="rect">
            <a:avLst/>
          </a:prstGeom>
        </p:spPr>
      </p:pic>
    </p:spTree>
    <p:extLst>
      <p:ext uri="{BB962C8B-B14F-4D97-AF65-F5344CB8AC3E}">
        <p14:creationId xmlns:p14="http://schemas.microsoft.com/office/powerpoint/2010/main" val="3346194777"/>
      </p:ext>
    </p:extLst>
  </p:cSld>
  <p:clrMapOvr>
    <a:masterClrMapping/>
  </p:clrMapOvr>
  <mc:AlternateContent xmlns:mc="http://schemas.openxmlformats.org/markup-compatibility/2006" xmlns:p14="http://schemas.microsoft.com/office/powerpoint/2010/main">
    <mc:Choice Requires="p14">
      <p:transition spd="slow" p14:dur="2000" advTm="3897"/>
    </mc:Choice>
    <mc:Fallback xmlns="">
      <p:transition spd="slow" advTm="3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ECE1-D51B-4E5C-ED82-F087FEB8CA7B}"/>
              </a:ext>
            </a:extLst>
          </p:cNvPr>
          <p:cNvSpPr>
            <a:spLocks noGrp="1"/>
          </p:cNvSpPr>
          <p:nvPr>
            <p:ph type="title"/>
          </p:nvPr>
        </p:nvSpPr>
        <p:spPr>
          <a:xfrm>
            <a:off x="648929" y="629266"/>
            <a:ext cx="3667039" cy="1676603"/>
          </a:xfrm>
        </p:spPr>
        <p:txBody>
          <a:bodyPr>
            <a:normAutofit/>
          </a:bodyPr>
          <a:lstStyle/>
          <a:p>
            <a:r>
              <a:rPr lang="en-US" sz="3600" b="1" u="sng">
                <a:ea typeface="+mj-lt"/>
                <a:cs typeface="+mj-lt"/>
              </a:rPr>
              <a:t>Arduino Uno</a:t>
            </a:r>
            <a:endParaRPr lang="en-US" sz="3600"/>
          </a:p>
        </p:txBody>
      </p:sp>
      <p:sp>
        <p:nvSpPr>
          <p:cNvPr id="3" name="Content Placeholder 2">
            <a:extLst>
              <a:ext uri="{FF2B5EF4-FFF2-40B4-BE49-F238E27FC236}">
                <a16:creationId xmlns:a16="http://schemas.microsoft.com/office/drawing/2014/main" id="{DAC12115-8EA3-EC75-9846-45945BE816CD}"/>
              </a:ext>
            </a:extLst>
          </p:cNvPr>
          <p:cNvSpPr>
            <a:spLocks noGrp="1"/>
          </p:cNvSpPr>
          <p:nvPr>
            <p:ph idx="1"/>
          </p:nvPr>
        </p:nvSpPr>
        <p:spPr>
          <a:xfrm>
            <a:off x="648931" y="2033882"/>
            <a:ext cx="3667036" cy="3779520"/>
          </a:xfrm>
        </p:spPr>
        <p:txBody>
          <a:bodyPr vert="horz" lIns="91440" tIns="45720" rIns="91440" bIns="45720" rtlCol="0" anchor="t">
            <a:normAutofit/>
          </a:bodyPr>
          <a:lstStyle/>
          <a:p>
            <a:r>
              <a:rPr lang="en-US" sz="1800" dirty="0">
                <a:ea typeface="+mn-lt"/>
                <a:cs typeface="+mn-lt"/>
              </a:rPr>
              <a:t>Microcontroller Development board</a:t>
            </a:r>
          </a:p>
          <a:p>
            <a:endParaRPr lang="en-US" sz="1800">
              <a:ea typeface="+mn-lt"/>
              <a:cs typeface="+mn-lt"/>
            </a:endParaRPr>
          </a:p>
          <a:p>
            <a:r>
              <a:rPr lang="en-US" sz="1800" dirty="0">
                <a:ea typeface="+mn-lt"/>
                <a:cs typeface="+mn-lt"/>
              </a:rPr>
              <a:t>16MHz processor</a:t>
            </a:r>
          </a:p>
          <a:p>
            <a:endParaRPr lang="en-US" sz="1800">
              <a:ea typeface="+mn-lt"/>
              <a:cs typeface="+mn-lt"/>
            </a:endParaRPr>
          </a:p>
          <a:p>
            <a:r>
              <a:rPr lang="en-US" sz="1800" dirty="0">
                <a:ea typeface="+mn-lt"/>
                <a:cs typeface="+mn-lt"/>
              </a:rPr>
              <a:t>No ports, but achievable though shield use</a:t>
            </a:r>
          </a:p>
          <a:p>
            <a:endParaRPr lang="en-US" sz="1800">
              <a:ea typeface="Calibri"/>
              <a:cs typeface="Calibri"/>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E0884C7E-F523-762C-53E8-F64BB194DA40}"/>
              </a:ext>
            </a:extLst>
          </p:cNvPr>
          <p:cNvPicPr>
            <a:picLocks noChangeAspect="1"/>
          </p:cNvPicPr>
          <p:nvPr/>
        </p:nvPicPr>
        <p:blipFill rotWithShape="1">
          <a:blip r:embed="rId4"/>
          <a:srcRect r="2" b="11130"/>
          <a:stretch/>
        </p:blipFill>
        <p:spPr>
          <a:xfrm rot="1080000">
            <a:off x="5386105" y="763282"/>
            <a:ext cx="5859308" cy="5146519"/>
          </a:xfrm>
          <a:prstGeom prst="rect">
            <a:avLst/>
          </a:prstGeom>
          <a:effectLst/>
        </p:spPr>
      </p:pic>
      <p:pic>
        <p:nvPicPr>
          <p:cNvPr id="6" name="arduino uno">
            <a:hlinkClick r:id="" action="ppaction://media"/>
            <a:extLst>
              <a:ext uri="{FF2B5EF4-FFF2-40B4-BE49-F238E27FC236}">
                <a16:creationId xmlns:a16="http://schemas.microsoft.com/office/drawing/2014/main" id="{6EA095F1-CCFC-1A42-44AF-4770F0058E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3615" y="6127750"/>
            <a:ext cx="730250" cy="730250"/>
          </a:xfrm>
          <a:prstGeom prst="rect">
            <a:avLst/>
          </a:prstGeom>
        </p:spPr>
      </p:pic>
    </p:spTree>
    <p:extLst>
      <p:ext uri="{BB962C8B-B14F-4D97-AF65-F5344CB8AC3E}">
        <p14:creationId xmlns:p14="http://schemas.microsoft.com/office/powerpoint/2010/main" val="16217009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ECE1-D51B-4E5C-ED82-F087FEB8CA7B}"/>
              </a:ext>
            </a:extLst>
          </p:cNvPr>
          <p:cNvSpPr>
            <a:spLocks noGrp="1"/>
          </p:cNvSpPr>
          <p:nvPr>
            <p:ph type="title"/>
          </p:nvPr>
        </p:nvSpPr>
        <p:spPr>
          <a:xfrm>
            <a:off x="648929" y="629266"/>
            <a:ext cx="3667039" cy="1676603"/>
          </a:xfrm>
        </p:spPr>
        <p:txBody>
          <a:bodyPr>
            <a:normAutofit/>
          </a:bodyPr>
          <a:lstStyle/>
          <a:p>
            <a:r>
              <a:rPr lang="en-US" sz="3600" b="1" u="sng" dirty="0">
                <a:ea typeface="Calibri Light"/>
                <a:cs typeface="Calibri Light"/>
              </a:rPr>
              <a:t>Raspberry Pi</a:t>
            </a:r>
          </a:p>
        </p:txBody>
      </p:sp>
      <p:sp>
        <p:nvSpPr>
          <p:cNvPr id="3" name="Content Placeholder 2">
            <a:extLst>
              <a:ext uri="{FF2B5EF4-FFF2-40B4-BE49-F238E27FC236}">
                <a16:creationId xmlns:a16="http://schemas.microsoft.com/office/drawing/2014/main" id="{DAC12115-8EA3-EC75-9846-45945BE816CD}"/>
              </a:ext>
            </a:extLst>
          </p:cNvPr>
          <p:cNvSpPr>
            <a:spLocks noGrp="1"/>
          </p:cNvSpPr>
          <p:nvPr>
            <p:ph idx="1"/>
          </p:nvPr>
        </p:nvSpPr>
        <p:spPr>
          <a:xfrm>
            <a:off x="648931" y="1714031"/>
            <a:ext cx="3667036" cy="3779520"/>
          </a:xfrm>
        </p:spPr>
        <p:txBody>
          <a:bodyPr vert="horz" lIns="91440" tIns="45720" rIns="91440" bIns="45720" rtlCol="0" anchor="t">
            <a:normAutofit/>
          </a:bodyPr>
          <a:lstStyle/>
          <a:p>
            <a:pPr>
              <a:spcBef>
                <a:spcPts val="0"/>
              </a:spcBef>
              <a:spcAft>
                <a:spcPts val="600"/>
              </a:spcAft>
              <a:buFont typeface="Arial,Sans-Serif" panose="020B0604020202020204" pitchFamily="34" charset="0"/>
            </a:pPr>
            <a:endParaRPr lang="en-US" sz="1800">
              <a:ea typeface="Calibri" panose="020F0502020204030204"/>
              <a:cs typeface="Calibri" panose="020F0502020204030204"/>
            </a:endParaRPr>
          </a:p>
          <a:p>
            <a:pPr>
              <a:spcBef>
                <a:spcPts val="0"/>
              </a:spcBef>
              <a:spcAft>
                <a:spcPts val="600"/>
              </a:spcAft>
              <a:buFont typeface="Arial,Sans-Serif" panose="020B0604020202020204" pitchFamily="34" charset="0"/>
            </a:pPr>
            <a:r>
              <a:rPr lang="en-US" sz="1800" dirty="0">
                <a:ea typeface="+mn-lt"/>
                <a:cs typeface="+mn-lt"/>
              </a:rPr>
              <a:t>Single board computer</a:t>
            </a:r>
          </a:p>
          <a:p>
            <a:pPr>
              <a:spcBef>
                <a:spcPts val="0"/>
              </a:spcBef>
              <a:spcAft>
                <a:spcPts val="600"/>
              </a:spcAft>
              <a:buFont typeface="Arial,Sans-Serif" panose="020B0604020202020204" pitchFamily="34" charset="0"/>
            </a:pPr>
            <a:endParaRPr lang="en-US" sz="1800">
              <a:ea typeface="+mn-lt"/>
              <a:cs typeface="+mn-lt"/>
            </a:endParaRPr>
          </a:p>
          <a:p>
            <a:pPr>
              <a:spcBef>
                <a:spcPts val="0"/>
              </a:spcBef>
              <a:spcAft>
                <a:spcPts val="600"/>
              </a:spcAft>
              <a:buFont typeface="Arial,Sans-Serif" panose="020B0604020202020204" pitchFamily="34" charset="0"/>
            </a:pPr>
            <a:r>
              <a:rPr lang="en-US" sz="1800" dirty="0">
                <a:ea typeface="+mn-lt"/>
                <a:cs typeface="+mn-lt"/>
              </a:rPr>
              <a:t>1.5GHz processor</a:t>
            </a:r>
          </a:p>
          <a:p>
            <a:pPr>
              <a:spcBef>
                <a:spcPts val="0"/>
              </a:spcBef>
              <a:spcAft>
                <a:spcPts val="600"/>
              </a:spcAft>
              <a:buFont typeface="Arial,Sans-Serif" panose="020B0604020202020204" pitchFamily="34" charset="0"/>
            </a:pPr>
            <a:endParaRPr lang="en-US" sz="1800">
              <a:ea typeface="+mn-lt"/>
              <a:cs typeface="+mn-lt"/>
            </a:endParaRPr>
          </a:p>
          <a:p>
            <a:pPr>
              <a:spcBef>
                <a:spcPts val="0"/>
              </a:spcBef>
              <a:spcAft>
                <a:spcPts val="600"/>
              </a:spcAft>
              <a:buFont typeface="Arial,Sans-Serif" panose="020B0604020202020204" pitchFamily="34" charset="0"/>
            </a:pPr>
            <a:r>
              <a:rPr lang="en-US" sz="1800" dirty="0">
                <a:ea typeface="+mn-lt"/>
                <a:cs typeface="+mn-lt"/>
              </a:rPr>
              <a:t>Multiple ports</a:t>
            </a:r>
          </a:p>
          <a:p>
            <a:endParaRPr lang="en-US" sz="1800">
              <a:ea typeface="Calibri"/>
              <a:cs typeface="Calibri"/>
            </a:endParaRPr>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A picture containing text, electronics&#10;&#10;Description automatically generated">
            <a:extLst>
              <a:ext uri="{FF2B5EF4-FFF2-40B4-BE49-F238E27FC236}">
                <a16:creationId xmlns:a16="http://schemas.microsoft.com/office/drawing/2014/main" id="{71AE4CB2-BF9D-2FC7-0E3B-C89CD44404DA}"/>
              </a:ext>
            </a:extLst>
          </p:cNvPr>
          <p:cNvPicPr>
            <a:picLocks noChangeAspect="1"/>
          </p:cNvPicPr>
          <p:nvPr/>
        </p:nvPicPr>
        <p:blipFill rotWithShape="1">
          <a:blip r:embed="rId4"/>
          <a:srcRect b="303"/>
          <a:stretch/>
        </p:blipFill>
        <p:spPr>
          <a:xfrm flipH="1">
            <a:off x="498102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raspi">
            <a:hlinkClick r:id="" action="ppaction://media"/>
            <a:extLst>
              <a:ext uri="{FF2B5EF4-FFF2-40B4-BE49-F238E27FC236}">
                <a16:creationId xmlns:a16="http://schemas.microsoft.com/office/drawing/2014/main" id="{0C54BFEC-F556-C69E-11FD-AC2AA83F7E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24461" y="6127750"/>
            <a:ext cx="730250" cy="730250"/>
          </a:xfrm>
          <a:prstGeom prst="rect">
            <a:avLst/>
          </a:prstGeom>
        </p:spPr>
      </p:pic>
    </p:spTree>
    <p:extLst>
      <p:ext uri="{BB962C8B-B14F-4D97-AF65-F5344CB8AC3E}">
        <p14:creationId xmlns:p14="http://schemas.microsoft.com/office/powerpoint/2010/main" val="14708987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66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24F2337-52EA-7BEC-15BB-9BE83E9B6DDF}"/>
              </a:ext>
            </a:extLst>
          </p:cNvPr>
          <p:cNvSpPr/>
          <p:nvPr/>
        </p:nvSpPr>
        <p:spPr>
          <a:xfrm>
            <a:off x="0" y="-1"/>
            <a:ext cx="2016512" cy="683012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39E05-8B8C-205B-F882-B8D5FD04ECF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latin typeface="Calibri"/>
                <a:cs typeface="Calibri Light"/>
              </a:rPr>
              <a:t>The Arduino Uno was selected </a:t>
            </a:r>
            <a:endParaRPr lang="en-US" sz="2600" kern="1200">
              <a:solidFill>
                <a:srgbClr val="FFFFFF"/>
              </a:solidFill>
              <a:latin typeface="Calibri"/>
              <a:cs typeface="Calibri"/>
            </a:endParaRPr>
          </a:p>
        </p:txBody>
      </p:sp>
      <p:pic>
        <p:nvPicPr>
          <p:cNvPr id="7" name="Content Placeholder 6">
            <a:extLst>
              <a:ext uri="{FF2B5EF4-FFF2-40B4-BE49-F238E27FC236}">
                <a16:creationId xmlns:a16="http://schemas.microsoft.com/office/drawing/2014/main" id="{40E9CF3D-B602-D274-7865-4AB1CC422368}"/>
              </a:ext>
            </a:extLst>
          </p:cNvPr>
          <p:cNvPicPr>
            <a:picLocks noGrp="1" noChangeAspect="1"/>
          </p:cNvPicPr>
          <p:nvPr>
            <p:ph idx="1"/>
          </p:nvPr>
        </p:nvPicPr>
        <p:blipFill rotWithShape="1">
          <a:blip r:embed="rId4"/>
          <a:srcRect r="2" b="11130"/>
          <a:stretch/>
        </p:blipFill>
        <p:spPr>
          <a:xfrm>
            <a:off x="4858485" y="961812"/>
            <a:ext cx="5548428" cy="4930987"/>
          </a:xfrm>
          <a:prstGeom prst="rect">
            <a:avLst/>
          </a:prstGeom>
        </p:spPr>
      </p:pic>
      <p:pic>
        <p:nvPicPr>
          <p:cNvPr id="3" name="decision">
            <a:hlinkClick r:id="" action="ppaction://media"/>
            <a:extLst>
              <a:ext uri="{FF2B5EF4-FFF2-40B4-BE49-F238E27FC236}">
                <a16:creationId xmlns:a16="http://schemas.microsoft.com/office/drawing/2014/main" id="{8D1A1B15-3353-97C5-C3C8-86C8D4D9E3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78741" y="6127750"/>
            <a:ext cx="730250" cy="730250"/>
          </a:xfrm>
          <a:prstGeom prst="rect">
            <a:avLst/>
          </a:prstGeom>
        </p:spPr>
      </p:pic>
    </p:spTree>
    <p:extLst>
      <p:ext uri="{BB962C8B-B14F-4D97-AF65-F5344CB8AC3E}">
        <p14:creationId xmlns:p14="http://schemas.microsoft.com/office/powerpoint/2010/main" val="7608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78363-B11B-5AA7-D93B-FCED1E022157}"/>
              </a:ext>
            </a:extLst>
          </p:cNvPr>
          <p:cNvSpPr>
            <a:spLocks noGrp="1"/>
          </p:cNvSpPr>
          <p:nvPr>
            <p:ph type="title"/>
          </p:nvPr>
        </p:nvSpPr>
        <p:spPr>
          <a:xfrm>
            <a:off x="3857445" y="2895540"/>
            <a:ext cx="4620884" cy="1325563"/>
          </a:xfrm>
        </p:spPr>
        <p:txBody>
          <a:bodyPr/>
          <a:lstStyle/>
          <a:p>
            <a:r>
              <a:rPr lang="en-US">
                <a:highlight>
                  <a:srgbClr val="FFFF00"/>
                </a:highlight>
                <a:cs typeface="Calibri Light"/>
              </a:rPr>
              <a:t>Lauren's Section</a:t>
            </a:r>
            <a:endParaRPr lang="en-US">
              <a:highlight>
                <a:srgbClr val="FFFF00"/>
              </a:highlight>
            </a:endParaRPr>
          </a:p>
        </p:txBody>
      </p:sp>
    </p:spTree>
    <p:extLst>
      <p:ext uri="{BB962C8B-B14F-4D97-AF65-F5344CB8AC3E}">
        <p14:creationId xmlns:p14="http://schemas.microsoft.com/office/powerpoint/2010/main" val="3496280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3F1F-5226-701C-ED29-22ED2D5BE78C}"/>
              </a:ext>
            </a:extLst>
          </p:cNvPr>
          <p:cNvSpPr>
            <a:spLocks noGrp="1"/>
          </p:cNvSpPr>
          <p:nvPr>
            <p:ph type="title"/>
          </p:nvPr>
        </p:nvSpPr>
        <p:spPr/>
        <p:txBody>
          <a:bodyPr/>
          <a:lstStyle/>
          <a:p>
            <a:r>
              <a:rPr lang="en-US">
                <a:cs typeface="Calibri Light"/>
              </a:rPr>
              <a:t>Power Schematic</a:t>
            </a:r>
            <a:endParaRPr lang="en-US"/>
          </a:p>
        </p:txBody>
      </p:sp>
      <p:sp>
        <p:nvSpPr>
          <p:cNvPr id="3" name="Content Placeholder 2">
            <a:extLst>
              <a:ext uri="{FF2B5EF4-FFF2-40B4-BE49-F238E27FC236}">
                <a16:creationId xmlns:a16="http://schemas.microsoft.com/office/drawing/2014/main" id="{DCA2DB9E-0174-A898-0B47-D8180D3BD251}"/>
              </a:ext>
            </a:extLst>
          </p:cNvPr>
          <p:cNvSpPr>
            <a:spLocks noGrp="1"/>
          </p:cNvSpPr>
          <p:nvPr>
            <p:ph idx="1"/>
          </p:nvPr>
        </p:nvSpPr>
        <p:spPr>
          <a:xfrm>
            <a:off x="7212866" y="1827278"/>
            <a:ext cx="4766982" cy="4900425"/>
          </a:xfrm>
        </p:spPr>
        <p:txBody>
          <a:bodyPr vert="horz" lIns="91440" tIns="45720" rIns="91440" bIns="45720" rtlCol="0" anchor="t">
            <a:noAutofit/>
          </a:bodyPr>
          <a:lstStyle/>
          <a:p>
            <a:r>
              <a:rPr lang="en-US" sz="2000">
                <a:ea typeface="Calibri"/>
                <a:cs typeface="Calibri"/>
              </a:rPr>
              <a:t>2 x 9V Lithium-Ion Battery</a:t>
            </a:r>
          </a:p>
          <a:p>
            <a:pPr lvl="1"/>
            <a:r>
              <a:rPr lang="en-US" sz="2000">
                <a:ea typeface="Calibri"/>
                <a:cs typeface="Calibri"/>
              </a:rPr>
              <a:t>Connected via DC power jack to PCB and directly to Arduino Uno </a:t>
            </a:r>
          </a:p>
          <a:p>
            <a:r>
              <a:rPr lang="en-US" sz="2000">
                <a:ea typeface="Calibri"/>
                <a:cs typeface="Calibri"/>
              </a:rPr>
              <a:t>LM7805 Voltage Regulator</a:t>
            </a:r>
            <a:endParaRPr lang="en-US" sz="2000">
              <a:cs typeface="Calibri"/>
            </a:endParaRPr>
          </a:p>
          <a:p>
            <a:pPr lvl="1"/>
            <a:r>
              <a:rPr lang="en-US" sz="2000">
                <a:ea typeface="Calibri"/>
                <a:cs typeface="Calibri"/>
              </a:rPr>
              <a:t>Step down 9V supply voltage to 5V</a:t>
            </a:r>
          </a:p>
          <a:p>
            <a:pPr lvl="1"/>
            <a:r>
              <a:rPr lang="en-US" sz="2000">
                <a:ea typeface="Calibri"/>
                <a:cs typeface="Calibri"/>
              </a:rPr>
              <a:t>Capacitor values chosen via information provided on datasheet</a:t>
            </a:r>
          </a:p>
          <a:p>
            <a:pPr lvl="1"/>
            <a:r>
              <a:rPr lang="en-US" sz="2000">
                <a:ea typeface="Calibri"/>
                <a:cs typeface="Calibri"/>
              </a:rPr>
              <a:t>Output Current: 1.5A</a:t>
            </a:r>
          </a:p>
          <a:p>
            <a:r>
              <a:rPr lang="en-US" sz="2000">
                <a:ea typeface="Calibri"/>
                <a:cs typeface="Calibri"/>
              </a:rPr>
              <a:t>LM5165 Buck Converter</a:t>
            </a:r>
          </a:p>
          <a:p>
            <a:pPr lvl="1"/>
            <a:r>
              <a:rPr lang="en-US" sz="2000">
                <a:ea typeface="Calibri"/>
                <a:cs typeface="Calibri"/>
              </a:rPr>
              <a:t>Step down 9V supply voltage to 3.3V</a:t>
            </a:r>
          </a:p>
          <a:p>
            <a:pPr lvl="1"/>
            <a:r>
              <a:rPr lang="en-US" sz="2000">
                <a:ea typeface="Calibri"/>
                <a:cs typeface="Calibri"/>
              </a:rPr>
              <a:t>Resistor, capacitor, and inductor values chosen via information provided on datasheet</a:t>
            </a:r>
          </a:p>
          <a:p>
            <a:pPr lvl="1"/>
            <a:r>
              <a:rPr lang="en-US" sz="2000">
                <a:ea typeface="Calibri"/>
                <a:cs typeface="Calibri"/>
              </a:rPr>
              <a:t>Output Current: 150mA</a:t>
            </a:r>
          </a:p>
          <a:p>
            <a:pPr lvl="1"/>
            <a:endParaRPr lang="en-US">
              <a:ea typeface="Calibri"/>
              <a:cs typeface="Calibri"/>
            </a:endParaRPr>
          </a:p>
          <a:p>
            <a:endParaRPr lang="en-US">
              <a:ea typeface="Calibri"/>
              <a:cs typeface="Calibri"/>
            </a:endParaRPr>
          </a:p>
        </p:txBody>
      </p:sp>
      <p:pic>
        <p:nvPicPr>
          <p:cNvPr id="6" name="Picture 6" descr="A picture containing electronics, circuit&#10;&#10;Description automatically generated">
            <a:extLst>
              <a:ext uri="{FF2B5EF4-FFF2-40B4-BE49-F238E27FC236}">
                <a16:creationId xmlns:a16="http://schemas.microsoft.com/office/drawing/2014/main" id="{74ED5DD2-3FC2-D1B4-3F11-0F0F1489FE27}"/>
              </a:ext>
            </a:extLst>
          </p:cNvPr>
          <p:cNvPicPr>
            <a:picLocks noChangeAspect="1"/>
          </p:cNvPicPr>
          <p:nvPr/>
        </p:nvPicPr>
        <p:blipFill>
          <a:blip r:embed="rId5"/>
          <a:stretch>
            <a:fillRect/>
          </a:stretch>
        </p:blipFill>
        <p:spPr>
          <a:xfrm>
            <a:off x="4494960" y="4150098"/>
            <a:ext cx="2608170" cy="2065245"/>
          </a:xfrm>
          <a:prstGeom prst="rect">
            <a:avLst/>
          </a:prstGeom>
        </p:spPr>
      </p:pic>
      <p:pic>
        <p:nvPicPr>
          <p:cNvPr id="7" name="Picture 7">
            <a:extLst>
              <a:ext uri="{FF2B5EF4-FFF2-40B4-BE49-F238E27FC236}">
                <a16:creationId xmlns:a16="http://schemas.microsoft.com/office/drawing/2014/main" id="{A52B993B-BF59-CB9E-9544-01E3CF4ECCE6}"/>
              </a:ext>
            </a:extLst>
          </p:cNvPr>
          <p:cNvPicPr>
            <a:picLocks noChangeAspect="1"/>
          </p:cNvPicPr>
          <p:nvPr/>
        </p:nvPicPr>
        <p:blipFill>
          <a:blip r:embed="rId6"/>
          <a:stretch>
            <a:fillRect/>
          </a:stretch>
        </p:blipFill>
        <p:spPr>
          <a:xfrm>
            <a:off x="2448126" y="4365871"/>
            <a:ext cx="1857936" cy="1710661"/>
          </a:xfrm>
          <a:prstGeom prst="rect">
            <a:avLst/>
          </a:prstGeom>
        </p:spPr>
      </p:pic>
      <p:pic>
        <p:nvPicPr>
          <p:cNvPr id="8" name="Picture 8" descr="A picture containing electronics, light, camera, projector&#10;&#10;Description automatically generated">
            <a:extLst>
              <a:ext uri="{FF2B5EF4-FFF2-40B4-BE49-F238E27FC236}">
                <a16:creationId xmlns:a16="http://schemas.microsoft.com/office/drawing/2014/main" id="{858248B7-D8E9-456C-C33A-633F13FB73B5}"/>
              </a:ext>
            </a:extLst>
          </p:cNvPr>
          <p:cNvPicPr>
            <a:picLocks noChangeAspect="1"/>
          </p:cNvPicPr>
          <p:nvPr/>
        </p:nvPicPr>
        <p:blipFill>
          <a:blip r:embed="rId7"/>
          <a:stretch>
            <a:fillRect/>
          </a:stretch>
        </p:blipFill>
        <p:spPr>
          <a:xfrm>
            <a:off x="242047" y="4367263"/>
            <a:ext cx="1801907" cy="1765386"/>
          </a:xfrm>
          <a:prstGeom prst="rect">
            <a:avLst/>
          </a:prstGeom>
        </p:spPr>
      </p:pic>
      <p:pic>
        <p:nvPicPr>
          <p:cNvPr id="9" name="Picture 7">
            <a:extLst>
              <a:ext uri="{FF2B5EF4-FFF2-40B4-BE49-F238E27FC236}">
                <a16:creationId xmlns:a16="http://schemas.microsoft.com/office/drawing/2014/main" id="{A715339A-97D2-4962-32BE-5ABA31F08EEB}"/>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10" name="Picture 10" descr="Diagram, schematic&#10;&#10;Description automatically generated">
            <a:extLst>
              <a:ext uri="{FF2B5EF4-FFF2-40B4-BE49-F238E27FC236}">
                <a16:creationId xmlns:a16="http://schemas.microsoft.com/office/drawing/2014/main" id="{A0120C36-A29E-67E5-E8B0-C17AF451B2E1}"/>
              </a:ext>
            </a:extLst>
          </p:cNvPr>
          <p:cNvPicPr>
            <a:picLocks noChangeAspect="1"/>
          </p:cNvPicPr>
          <p:nvPr/>
        </p:nvPicPr>
        <p:blipFill>
          <a:blip r:embed="rId9"/>
          <a:stretch>
            <a:fillRect/>
          </a:stretch>
        </p:blipFill>
        <p:spPr>
          <a:xfrm>
            <a:off x="238665" y="1698390"/>
            <a:ext cx="7171426" cy="2124127"/>
          </a:xfrm>
          <a:prstGeom prst="rect">
            <a:avLst/>
          </a:prstGeom>
        </p:spPr>
      </p:pic>
      <p:pic>
        <p:nvPicPr>
          <p:cNvPr id="11" name="new pwr">
            <a:hlinkClick r:id="" action="ppaction://media"/>
            <a:extLst>
              <a:ext uri="{FF2B5EF4-FFF2-40B4-BE49-F238E27FC236}">
                <a16:creationId xmlns:a16="http://schemas.microsoft.com/office/drawing/2014/main" id="{F053F9C6-DD52-DEC2-03AE-0433E058133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71259" y="6076532"/>
            <a:ext cx="730250" cy="730250"/>
          </a:xfrm>
          <a:prstGeom prst="rect">
            <a:avLst/>
          </a:prstGeom>
        </p:spPr>
      </p:pic>
    </p:spTree>
    <p:extLst>
      <p:ext uri="{BB962C8B-B14F-4D97-AF65-F5344CB8AC3E}">
        <p14:creationId xmlns:p14="http://schemas.microsoft.com/office/powerpoint/2010/main" val="182235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46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C1CB-8726-79B2-E460-E2AA9FDA39B9}"/>
              </a:ext>
            </a:extLst>
          </p:cNvPr>
          <p:cNvSpPr>
            <a:spLocks noGrp="1"/>
          </p:cNvSpPr>
          <p:nvPr>
            <p:ph type="title"/>
          </p:nvPr>
        </p:nvSpPr>
        <p:spPr/>
        <p:txBody>
          <a:bodyPr>
            <a:normAutofit/>
          </a:bodyPr>
          <a:lstStyle/>
          <a:p>
            <a:r>
              <a:rPr lang="en-US">
                <a:cs typeface="Calibri Light"/>
              </a:rPr>
              <a:t>Temperature and Humidity Sensor</a:t>
            </a:r>
            <a:endParaRPr lang="en-US" b="1" i="1">
              <a:cs typeface="Calibri Light"/>
            </a:endParaRPr>
          </a:p>
        </p:txBody>
      </p:sp>
      <p:sp>
        <p:nvSpPr>
          <p:cNvPr id="3" name="Content Placeholder 2">
            <a:extLst>
              <a:ext uri="{FF2B5EF4-FFF2-40B4-BE49-F238E27FC236}">
                <a16:creationId xmlns:a16="http://schemas.microsoft.com/office/drawing/2014/main" id="{90349B59-1100-42D7-ADC7-6B0867F9C51D}"/>
              </a:ext>
            </a:extLst>
          </p:cNvPr>
          <p:cNvSpPr>
            <a:spLocks noGrp="1"/>
          </p:cNvSpPr>
          <p:nvPr>
            <p:ph idx="1"/>
          </p:nvPr>
        </p:nvSpPr>
        <p:spPr>
          <a:xfrm>
            <a:off x="6323637" y="2653315"/>
            <a:ext cx="5589726" cy="3187472"/>
          </a:xfrm>
        </p:spPr>
        <p:txBody>
          <a:bodyPr vert="horz" lIns="91440" tIns="45720" rIns="91440" bIns="45720" rtlCol="0" anchor="t">
            <a:normAutofit fontScale="92500" lnSpcReduction="10000"/>
          </a:bodyPr>
          <a:lstStyle/>
          <a:p>
            <a:r>
              <a:rPr lang="en-US">
                <a:ea typeface="+mn-lt"/>
                <a:cs typeface="+mn-lt"/>
              </a:rPr>
              <a:t>DHT22 Temperature and Humidity Sensor</a:t>
            </a:r>
          </a:p>
          <a:p>
            <a:r>
              <a:rPr lang="en-US">
                <a:ea typeface="+mn-lt"/>
                <a:cs typeface="+mn-lt"/>
              </a:rPr>
              <a:t>Sampling period: 2 sec</a:t>
            </a:r>
          </a:p>
          <a:p>
            <a:r>
              <a:rPr lang="en-US">
                <a:ea typeface="+mn-lt"/>
                <a:cs typeface="+mn-lt"/>
              </a:rPr>
              <a:t>Transmission distance: &lt;= 100m</a:t>
            </a:r>
          </a:p>
          <a:p>
            <a:r>
              <a:rPr lang="en-US">
                <a:ea typeface="+mn-lt"/>
                <a:cs typeface="+mn-lt"/>
              </a:rPr>
              <a:t>Operating Voltage: 5V</a:t>
            </a:r>
          </a:p>
          <a:p>
            <a:r>
              <a:rPr lang="en-US">
                <a:ea typeface="+mn-lt"/>
                <a:cs typeface="+mn-lt"/>
              </a:rPr>
              <a:t>Operating Current: ~1 - 1.5mA</a:t>
            </a:r>
          </a:p>
          <a:p>
            <a:r>
              <a:rPr lang="en-US">
                <a:ea typeface="+mn-lt"/>
                <a:cs typeface="+mn-lt"/>
              </a:rPr>
              <a:t>Stand-by Current: 40-50uA</a:t>
            </a: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p:txBody>
      </p:sp>
      <p:pic>
        <p:nvPicPr>
          <p:cNvPr id="5" name="Picture 5" descr="A picture containing electronics&#10;&#10;Description automatically generated">
            <a:extLst>
              <a:ext uri="{FF2B5EF4-FFF2-40B4-BE49-F238E27FC236}">
                <a16:creationId xmlns:a16="http://schemas.microsoft.com/office/drawing/2014/main" id="{6AB62437-FF7E-78DB-CF23-A7666D0EA674}"/>
              </a:ext>
            </a:extLst>
          </p:cNvPr>
          <p:cNvPicPr>
            <a:picLocks noChangeAspect="1"/>
          </p:cNvPicPr>
          <p:nvPr/>
        </p:nvPicPr>
        <p:blipFill>
          <a:blip r:embed="rId5"/>
          <a:stretch>
            <a:fillRect/>
          </a:stretch>
        </p:blipFill>
        <p:spPr>
          <a:xfrm>
            <a:off x="554786" y="1827182"/>
            <a:ext cx="1665258" cy="1650881"/>
          </a:xfrm>
          <a:prstGeom prst="rect">
            <a:avLst/>
          </a:prstGeom>
        </p:spPr>
      </p:pic>
      <p:pic>
        <p:nvPicPr>
          <p:cNvPr id="7" name="Picture 7" descr="Diagram, schematic&#10;&#10;Description automatically generated">
            <a:extLst>
              <a:ext uri="{FF2B5EF4-FFF2-40B4-BE49-F238E27FC236}">
                <a16:creationId xmlns:a16="http://schemas.microsoft.com/office/drawing/2014/main" id="{A906C641-1E5D-1137-F7F6-CD8B18FA0AB2}"/>
              </a:ext>
            </a:extLst>
          </p:cNvPr>
          <p:cNvPicPr>
            <a:picLocks noChangeAspect="1"/>
          </p:cNvPicPr>
          <p:nvPr/>
        </p:nvPicPr>
        <p:blipFill>
          <a:blip r:embed="rId6"/>
          <a:stretch>
            <a:fillRect/>
          </a:stretch>
        </p:blipFill>
        <p:spPr>
          <a:xfrm>
            <a:off x="1334814" y="3958431"/>
            <a:ext cx="3859924" cy="2724860"/>
          </a:xfrm>
          <a:prstGeom prst="rect">
            <a:avLst/>
          </a:prstGeom>
        </p:spPr>
      </p:pic>
      <p:pic>
        <p:nvPicPr>
          <p:cNvPr id="8" name="Picture 8" descr="Diagram, schematic&#10;&#10;Description automatically generated">
            <a:extLst>
              <a:ext uri="{FF2B5EF4-FFF2-40B4-BE49-F238E27FC236}">
                <a16:creationId xmlns:a16="http://schemas.microsoft.com/office/drawing/2014/main" id="{C1C25D14-7113-667B-A4FB-B38849D13122}"/>
              </a:ext>
            </a:extLst>
          </p:cNvPr>
          <p:cNvPicPr>
            <a:picLocks noChangeAspect="1"/>
          </p:cNvPicPr>
          <p:nvPr/>
        </p:nvPicPr>
        <p:blipFill>
          <a:blip r:embed="rId7"/>
          <a:stretch>
            <a:fillRect/>
          </a:stretch>
        </p:blipFill>
        <p:spPr>
          <a:xfrm>
            <a:off x="2415409" y="2109788"/>
            <a:ext cx="3800803" cy="1666218"/>
          </a:xfrm>
          <a:prstGeom prst="rect">
            <a:avLst/>
          </a:prstGeom>
        </p:spPr>
      </p:pic>
      <p:pic>
        <p:nvPicPr>
          <p:cNvPr id="6" name="Picture 7">
            <a:extLst>
              <a:ext uri="{FF2B5EF4-FFF2-40B4-BE49-F238E27FC236}">
                <a16:creationId xmlns:a16="http://schemas.microsoft.com/office/drawing/2014/main" id="{78D1B110-F782-F8DF-78CC-9305273C0EA1}"/>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4" name="TEMP HUM Dis one">
            <a:hlinkClick r:id="" action="ppaction://media"/>
            <a:extLst>
              <a:ext uri="{FF2B5EF4-FFF2-40B4-BE49-F238E27FC236}">
                <a16:creationId xmlns:a16="http://schemas.microsoft.com/office/drawing/2014/main" id="{FF7818F0-E024-20E9-EA4D-C3792A0A8BA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55502" y="6127750"/>
            <a:ext cx="730250" cy="730250"/>
          </a:xfrm>
          <a:prstGeom prst="rect">
            <a:avLst/>
          </a:prstGeom>
        </p:spPr>
      </p:pic>
    </p:spTree>
    <p:extLst>
      <p:ext uri="{BB962C8B-B14F-4D97-AF65-F5344CB8AC3E}">
        <p14:creationId xmlns:p14="http://schemas.microsoft.com/office/powerpoint/2010/main" val="246498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F650-2713-A0CD-DFE0-ED8FB59A85EE}"/>
              </a:ext>
            </a:extLst>
          </p:cNvPr>
          <p:cNvSpPr>
            <a:spLocks noGrp="1"/>
          </p:cNvSpPr>
          <p:nvPr>
            <p:ph type="title"/>
          </p:nvPr>
        </p:nvSpPr>
        <p:spPr/>
        <p:txBody>
          <a:bodyPr/>
          <a:lstStyle/>
          <a:p>
            <a:r>
              <a:rPr lang="en-US">
                <a:ea typeface="+mj-lt"/>
                <a:cs typeface="+mj-lt"/>
              </a:rPr>
              <a:t>Temperature and Humidity Sensor</a:t>
            </a:r>
            <a:endParaRPr lang="en-US"/>
          </a:p>
        </p:txBody>
      </p:sp>
      <p:pic>
        <p:nvPicPr>
          <p:cNvPr id="6" name="Picture 6">
            <a:extLst>
              <a:ext uri="{FF2B5EF4-FFF2-40B4-BE49-F238E27FC236}">
                <a16:creationId xmlns:a16="http://schemas.microsoft.com/office/drawing/2014/main" id="{7123C4E5-BB83-3CFE-6646-38EAE2D5B10F}"/>
              </a:ext>
            </a:extLst>
          </p:cNvPr>
          <p:cNvPicPr>
            <a:picLocks noGrp="1" noChangeAspect="1"/>
          </p:cNvPicPr>
          <p:nvPr>
            <p:ph idx="1"/>
          </p:nvPr>
        </p:nvPicPr>
        <p:blipFill rotWithShape="1">
          <a:blip r:embed="rId5"/>
          <a:srcRect l="730" t="27393" b="28053"/>
          <a:stretch/>
        </p:blipFill>
        <p:spPr>
          <a:xfrm>
            <a:off x="832496" y="2602003"/>
            <a:ext cx="3180262" cy="3175170"/>
          </a:xfrm>
        </p:spPr>
      </p:pic>
      <p:pic>
        <p:nvPicPr>
          <p:cNvPr id="5" name="Picture 4" descr="Graphical user interface, text, application&#10;&#10;Description automatically generated">
            <a:extLst>
              <a:ext uri="{FF2B5EF4-FFF2-40B4-BE49-F238E27FC236}">
                <a16:creationId xmlns:a16="http://schemas.microsoft.com/office/drawing/2014/main" id="{03FBB4B2-9A75-7AD4-40C1-31C9D98FDBA0}"/>
              </a:ext>
            </a:extLst>
          </p:cNvPr>
          <p:cNvPicPr>
            <a:picLocks noChangeAspect="1"/>
          </p:cNvPicPr>
          <p:nvPr/>
        </p:nvPicPr>
        <p:blipFill>
          <a:blip r:embed="rId6"/>
          <a:stretch>
            <a:fillRect/>
          </a:stretch>
        </p:blipFill>
        <p:spPr>
          <a:xfrm>
            <a:off x="4661182" y="2312785"/>
            <a:ext cx="6946250" cy="3934035"/>
          </a:xfrm>
          <a:prstGeom prst="rect">
            <a:avLst/>
          </a:prstGeom>
        </p:spPr>
      </p:pic>
      <p:pic>
        <p:nvPicPr>
          <p:cNvPr id="4" name="Picture 7">
            <a:extLst>
              <a:ext uri="{FF2B5EF4-FFF2-40B4-BE49-F238E27FC236}">
                <a16:creationId xmlns:a16="http://schemas.microsoft.com/office/drawing/2014/main" id="{66C0D6E7-B136-27C5-AFF8-70958F2534A8}"/>
              </a:ext>
            </a:extLst>
          </p:cNvPr>
          <p:cNvPicPr>
            <a:picLocks noChangeAspect="1"/>
          </p:cNvPicPr>
          <p:nvPr/>
        </p:nvPicPr>
        <p:blipFill>
          <a:blip r:embed="rId7"/>
          <a:stretch>
            <a:fillRect/>
          </a:stretch>
        </p:blipFill>
        <p:spPr>
          <a:xfrm>
            <a:off x="11007305" y="1419"/>
            <a:ext cx="1190446" cy="1621804"/>
          </a:xfrm>
          <a:prstGeom prst="rect">
            <a:avLst/>
          </a:prstGeom>
        </p:spPr>
      </p:pic>
      <p:pic>
        <p:nvPicPr>
          <p:cNvPr id="3" name="Temp Hum Testing This one">
            <a:hlinkClick r:id="" action="ppaction://media"/>
            <a:extLst>
              <a:ext uri="{FF2B5EF4-FFF2-40B4-BE49-F238E27FC236}">
                <a16:creationId xmlns:a16="http://schemas.microsoft.com/office/drawing/2014/main" id="{110A7E2F-559D-A564-7B42-13960D970A1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7098" y="6127750"/>
            <a:ext cx="730250" cy="730250"/>
          </a:xfrm>
          <a:prstGeom prst="rect">
            <a:avLst/>
          </a:prstGeom>
        </p:spPr>
      </p:pic>
    </p:spTree>
    <p:extLst>
      <p:ext uri="{BB962C8B-B14F-4D97-AF65-F5344CB8AC3E}">
        <p14:creationId xmlns:p14="http://schemas.microsoft.com/office/powerpoint/2010/main" val="323997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C1CB-8726-79B2-E460-E2AA9FDA39B9}"/>
              </a:ext>
            </a:extLst>
          </p:cNvPr>
          <p:cNvSpPr>
            <a:spLocks noGrp="1"/>
          </p:cNvSpPr>
          <p:nvPr>
            <p:ph type="title"/>
          </p:nvPr>
        </p:nvSpPr>
        <p:spPr/>
        <p:txBody>
          <a:bodyPr>
            <a:normAutofit/>
          </a:bodyPr>
          <a:lstStyle/>
          <a:p>
            <a:r>
              <a:rPr lang="en-US">
                <a:cs typeface="Calibri Light"/>
              </a:rPr>
              <a:t>Soil Moisture Sensor</a:t>
            </a:r>
            <a:endParaRPr lang="en-US">
              <a:ea typeface="Calibri Light"/>
              <a:cs typeface="Calibri Light"/>
            </a:endParaRPr>
          </a:p>
        </p:txBody>
      </p:sp>
      <p:sp>
        <p:nvSpPr>
          <p:cNvPr id="3" name="Content Placeholder 2">
            <a:extLst>
              <a:ext uri="{FF2B5EF4-FFF2-40B4-BE49-F238E27FC236}">
                <a16:creationId xmlns:a16="http://schemas.microsoft.com/office/drawing/2014/main" id="{90349B59-1100-42D7-ADC7-6B0867F9C51D}"/>
              </a:ext>
            </a:extLst>
          </p:cNvPr>
          <p:cNvSpPr>
            <a:spLocks noGrp="1"/>
          </p:cNvSpPr>
          <p:nvPr>
            <p:ph idx="1"/>
          </p:nvPr>
        </p:nvSpPr>
        <p:spPr>
          <a:xfrm>
            <a:off x="6774908" y="2660504"/>
            <a:ext cx="4692176" cy="2393787"/>
          </a:xfrm>
        </p:spPr>
        <p:txBody>
          <a:bodyPr vert="horz" lIns="91440" tIns="45720" rIns="91440" bIns="45720" rtlCol="0" anchor="t">
            <a:normAutofit lnSpcReduction="10000"/>
          </a:bodyPr>
          <a:lstStyle/>
          <a:p>
            <a:r>
              <a:rPr lang="en-US"/>
              <a:t>LM393 Soil Moisture Sensor</a:t>
            </a:r>
          </a:p>
          <a:p>
            <a:r>
              <a:rPr lang="en-US"/>
              <a:t>Adjustable</a:t>
            </a:r>
            <a:r>
              <a:rPr lang="en-US">
                <a:ea typeface="+mn-lt"/>
                <a:cs typeface="Calibri"/>
              </a:rPr>
              <a:t> Sensitivity</a:t>
            </a:r>
          </a:p>
          <a:p>
            <a:r>
              <a:rPr lang="en-US">
                <a:ea typeface="+mn-lt"/>
                <a:cs typeface="Calibri"/>
              </a:rPr>
              <a:t>Module Dual Output</a:t>
            </a:r>
            <a:endParaRPr lang="en-US"/>
          </a:p>
          <a:p>
            <a:r>
              <a:rPr lang="en-US">
                <a:ea typeface="+mn-lt"/>
                <a:cs typeface="Calibri"/>
              </a:rPr>
              <a:t>Operating Voltage: 5V</a:t>
            </a:r>
            <a:endParaRPr lang="en-US">
              <a:ea typeface="+mn-lt"/>
              <a:cs typeface="+mn-lt"/>
            </a:endParaRPr>
          </a:p>
          <a:p>
            <a:r>
              <a:rPr lang="en-US">
                <a:ea typeface="Calibri"/>
                <a:cs typeface="Calibri"/>
              </a:rPr>
              <a:t>Operating current: &lt;20mA</a:t>
            </a:r>
          </a:p>
          <a:p>
            <a:endParaRPr lang="en-US">
              <a:ea typeface="Calibri"/>
              <a:cs typeface="Calibri"/>
            </a:endParaRPr>
          </a:p>
          <a:p>
            <a:pPr marL="0" indent="0">
              <a:buNone/>
            </a:pPr>
            <a:endParaRPr lang="en-US">
              <a:ea typeface="Calibri"/>
              <a:cs typeface="Calibri"/>
            </a:endParaRPr>
          </a:p>
          <a:p>
            <a:endParaRPr lang="en-US">
              <a:ea typeface="Calibri"/>
              <a:cs typeface="Calibri"/>
            </a:endParaRPr>
          </a:p>
          <a:p>
            <a:pPr marL="0" indent="0">
              <a:buNone/>
            </a:pPr>
            <a:endParaRPr lang="en-US">
              <a:cs typeface="Calibri"/>
            </a:endParaRPr>
          </a:p>
          <a:p>
            <a:endParaRPr lang="en-US">
              <a:cs typeface="Calibri"/>
            </a:endParaRPr>
          </a:p>
          <a:p>
            <a:endParaRPr lang="en-US">
              <a:ea typeface="Calibri" panose="020F0502020204030204"/>
              <a:cs typeface="Calibri"/>
            </a:endParaRPr>
          </a:p>
          <a:p>
            <a:endParaRPr lang="en-US">
              <a:ea typeface="Calibri" panose="020F0502020204030204"/>
              <a:cs typeface="Calibri"/>
            </a:endParaRPr>
          </a:p>
        </p:txBody>
      </p:sp>
      <p:pic>
        <p:nvPicPr>
          <p:cNvPr id="4" name="Picture 4" descr="Diagram, schematic&#10;&#10;Description automatically generated">
            <a:extLst>
              <a:ext uri="{FF2B5EF4-FFF2-40B4-BE49-F238E27FC236}">
                <a16:creationId xmlns:a16="http://schemas.microsoft.com/office/drawing/2014/main" id="{10C9D9AE-AC21-B4A0-54F4-59293D143094}"/>
              </a:ext>
            </a:extLst>
          </p:cNvPr>
          <p:cNvPicPr>
            <a:picLocks noChangeAspect="1"/>
          </p:cNvPicPr>
          <p:nvPr/>
        </p:nvPicPr>
        <p:blipFill>
          <a:blip r:embed="rId5"/>
          <a:stretch>
            <a:fillRect/>
          </a:stretch>
        </p:blipFill>
        <p:spPr>
          <a:xfrm>
            <a:off x="3731102" y="1624158"/>
            <a:ext cx="2515180" cy="2747547"/>
          </a:xfrm>
          <a:prstGeom prst="rect">
            <a:avLst/>
          </a:prstGeom>
        </p:spPr>
      </p:pic>
      <p:pic>
        <p:nvPicPr>
          <p:cNvPr id="5" name="Picture 5" descr="A picture containing text, electronics&#10;&#10;Description automatically generated">
            <a:extLst>
              <a:ext uri="{FF2B5EF4-FFF2-40B4-BE49-F238E27FC236}">
                <a16:creationId xmlns:a16="http://schemas.microsoft.com/office/drawing/2014/main" id="{98F46B6B-014E-CB74-2667-DA801951CD03}"/>
              </a:ext>
            </a:extLst>
          </p:cNvPr>
          <p:cNvPicPr>
            <a:picLocks noChangeAspect="1"/>
          </p:cNvPicPr>
          <p:nvPr/>
        </p:nvPicPr>
        <p:blipFill>
          <a:blip r:embed="rId6"/>
          <a:stretch>
            <a:fillRect/>
          </a:stretch>
        </p:blipFill>
        <p:spPr>
          <a:xfrm>
            <a:off x="763817" y="2042771"/>
            <a:ext cx="2412521" cy="2178952"/>
          </a:xfrm>
          <a:prstGeom prst="rect">
            <a:avLst/>
          </a:prstGeom>
        </p:spPr>
      </p:pic>
      <p:pic>
        <p:nvPicPr>
          <p:cNvPr id="6" name="Picture 6" descr="Diagram, schematic&#10;&#10;Description automatically generated">
            <a:extLst>
              <a:ext uri="{FF2B5EF4-FFF2-40B4-BE49-F238E27FC236}">
                <a16:creationId xmlns:a16="http://schemas.microsoft.com/office/drawing/2014/main" id="{3370D383-1C12-CFF5-90DC-C612C0BFBA00}"/>
              </a:ext>
            </a:extLst>
          </p:cNvPr>
          <p:cNvPicPr>
            <a:picLocks noChangeAspect="1"/>
          </p:cNvPicPr>
          <p:nvPr/>
        </p:nvPicPr>
        <p:blipFill>
          <a:blip r:embed="rId7"/>
          <a:stretch>
            <a:fillRect/>
          </a:stretch>
        </p:blipFill>
        <p:spPr>
          <a:xfrm>
            <a:off x="604152" y="4478843"/>
            <a:ext cx="5162883" cy="2274561"/>
          </a:xfrm>
          <a:prstGeom prst="rect">
            <a:avLst/>
          </a:prstGeom>
        </p:spPr>
      </p:pic>
      <p:pic>
        <p:nvPicPr>
          <p:cNvPr id="7" name="Picture 7">
            <a:extLst>
              <a:ext uri="{FF2B5EF4-FFF2-40B4-BE49-F238E27FC236}">
                <a16:creationId xmlns:a16="http://schemas.microsoft.com/office/drawing/2014/main" id="{CDC32952-6099-1CE0-8ACA-78B1BE9D249F}"/>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8" name="SMS THis one">
            <a:hlinkClick r:id="" action="ppaction://media"/>
            <a:extLst>
              <a:ext uri="{FF2B5EF4-FFF2-40B4-BE49-F238E27FC236}">
                <a16:creationId xmlns:a16="http://schemas.microsoft.com/office/drawing/2014/main" id="{E344A968-5761-76A9-E701-40BCC89E8A7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44862" y="6127750"/>
            <a:ext cx="730250" cy="730250"/>
          </a:xfrm>
          <a:prstGeom prst="rect">
            <a:avLst/>
          </a:prstGeom>
        </p:spPr>
      </p:pic>
    </p:spTree>
    <p:extLst>
      <p:ext uri="{BB962C8B-B14F-4D97-AF65-F5344CB8AC3E}">
        <p14:creationId xmlns:p14="http://schemas.microsoft.com/office/powerpoint/2010/main" val="168537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F9CB-14CA-A11F-3895-0056A1F247D9}"/>
              </a:ext>
            </a:extLst>
          </p:cNvPr>
          <p:cNvSpPr>
            <a:spLocks noGrp="1"/>
          </p:cNvSpPr>
          <p:nvPr>
            <p:ph type="title"/>
          </p:nvPr>
        </p:nvSpPr>
        <p:spPr/>
        <p:txBody>
          <a:bodyPr/>
          <a:lstStyle/>
          <a:p>
            <a:r>
              <a:rPr lang="en-US">
                <a:ea typeface="+mj-lt"/>
                <a:cs typeface="+mj-lt"/>
              </a:rPr>
              <a:t>Soil Moisture Sensor</a:t>
            </a:r>
          </a:p>
        </p:txBody>
      </p:sp>
      <p:pic>
        <p:nvPicPr>
          <p:cNvPr id="4" name="Picture 4" descr="A picture containing text&#10;&#10;Description automatically generated">
            <a:extLst>
              <a:ext uri="{FF2B5EF4-FFF2-40B4-BE49-F238E27FC236}">
                <a16:creationId xmlns:a16="http://schemas.microsoft.com/office/drawing/2014/main" id="{B0110B54-FD84-B5B8-00D3-31E4AA477BF3}"/>
              </a:ext>
            </a:extLst>
          </p:cNvPr>
          <p:cNvPicPr>
            <a:picLocks noGrp="1" noChangeAspect="1"/>
          </p:cNvPicPr>
          <p:nvPr>
            <p:ph idx="1"/>
          </p:nvPr>
        </p:nvPicPr>
        <p:blipFill rotWithShape="1">
          <a:blip r:embed="rId5"/>
          <a:srcRect t="20120" r="1408"/>
          <a:stretch/>
        </p:blipFill>
        <p:spPr>
          <a:xfrm>
            <a:off x="611116" y="1559236"/>
            <a:ext cx="2559757" cy="2807935"/>
          </a:xfrm>
        </p:spPr>
      </p:pic>
      <p:pic>
        <p:nvPicPr>
          <p:cNvPr id="3" name="Picture 4" descr="Graphical user interface, text, application, email&#10;&#10;Description automatically generated">
            <a:extLst>
              <a:ext uri="{FF2B5EF4-FFF2-40B4-BE49-F238E27FC236}">
                <a16:creationId xmlns:a16="http://schemas.microsoft.com/office/drawing/2014/main" id="{B697B072-C6E0-1C46-E360-2E2198C53059}"/>
              </a:ext>
            </a:extLst>
          </p:cNvPr>
          <p:cNvPicPr>
            <a:picLocks noChangeAspect="1"/>
          </p:cNvPicPr>
          <p:nvPr/>
        </p:nvPicPr>
        <p:blipFill>
          <a:blip r:embed="rId6"/>
          <a:stretch>
            <a:fillRect/>
          </a:stretch>
        </p:blipFill>
        <p:spPr>
          <a:xfrm>
            <a:off x="3559834" y="1815603"/>
            <a:ext cx="8376395" cy="4513566"/>
          </a:xfrm>
          <a:prstGeom prst="rect">
            <a:avLst/>
          </a:prstGeom>
        </p:spPr>
      </p:pic>
      <p:pic>
        <p:nvPicPr>
          <p:cNvPr id="5" name="Picture 5" descr="A picture containing text, electronics&#10;&#10;Description automatically generated">
            <a:extLst>
              <a:ext uri="{FF2B5EF4-FFF2-40B4-BE49-F238E27FC236}">
                <a16:creationId xmlns:a16="http://schemas.microsoft.com/office/drawing/2014/main" id="{DD08012F-A0B5-97BB-DAF1-22E0FB1D7CBE}"/>
              </a:ext>
            </a:extLst>
          </p:cNvPr>
          <p:cNvPicPr>
            <a:picLocks noChangeAspect="1"/>
          </p:cNvPicPr>
          <p:nvPr/>
        </p:nvPicPr>
        <p:blipFill>
          <a:blip r:embed="rId7"/>
          <a:stretch>
            <a:fillRect/>
          </a:stretch>
        </p:blipFill>
        <p:spPr>
          <a:xfrm rot="10800000">
            <a:off x="457202" y="4515928"/>
            <a:ext cx="2881223" cy="2182484"/>
          </a:xfrm>
          <a:prstGeom prst="rect">
            <a:avLst/>
          </a:prstGeom>
        </p:spPr>
      </p:pic>
      <p:pic>
        <p:nvPicPr>
          <p:cNvPr id="7" name="Picture 7">
            <a:extLst>
              <a:ext uri="{FF2B5EF4-FFF2-40B4-BE49-F238E27FC236}">
                <a16:creationId xmlns:a16="http://schemas.microsoft.com/office/drawing/2014/main" id="{919073C8-19B4-3F9B-64A5-75634A04B716}"/>
              </a:ext>
            </a:extLst>
          </p:cNvPr>
          <p:cNvPicPr>
            <a:picLocks noChangeAspect="1"/>
          </p:cNvPicPr>
          <p:nvPr/>
        </p:nvPicPr>
        <p:blipFill>
          <a:blip r:embed="rId8"/>
          <a:stretch>
            <a:fillRect/>
          </a:stretch>
        </p:blipFill>
        <p:spPr>
          <a:xfrm>
            <a:off x="11007305" y="1419"/>
            <a:ext cx="1190446" cy="1621804"/>
          </a:xfrm>
          <a:prstGeom prst="rect">
            <a:avLst/>
          </a:prstGeom>
        </p:spPr>
      </p:pic>
      <p:pic>
        <p:nvPicPr>
          <p:cNvPr id="6" name="sm2 - this one">
            <a:hlinkClick r:id="" action="ppaction://media"/>
            <a:extLst>
              <a:ext uri="{FF2B5EF4-FFF2-40B4-BE49-F238E27FC236}">
                <a16:creationId xmlns:a16="http://schemas.microsoft.com/office/drawing/2014/main" id="{49F5CE61-4BF6-4F19-5D27-0251873B066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25190" y="6043323"/>
            <a:ext cx="730250" cy="730250"/>
          </a:xfrm>
          <a:prstGeom prst="rect">
            <a:avLst/>
          </a:prstGeom>
        </p:spPr>
      </p:pic>
    </p:spTree>
    <p:extLst>
      <p:ext uri="{BB962C8B-B14F-4D97-AF65-F5344CB8AC3E}">
        <p14:creationId xmlns:p14="http://schemas.microsoft.com/office/powerpoint/2010/main" val="386334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C1CB-8726-79B2-E460-E2AA9FDA39B9}"/>
              </a:ext>
            </a:extLst>
          </p:cNvPr>
          <p:cNvSpPr>
            <a:spLocks noGrp="1"/>
          </p:cNvSpPr>
          <p:nvPr>
            <p:ph type="title"/>
          </p:nvPr>
        </p:nvSpPr>
        <p:spPr/>
        <p:txBody>
          <a:bodyPr>
            <a:normAutofit/>
          </a:bodyPr>
          <a:lstStyle/>
          <a:p>
            <a:r>
              <a:rPr lang="en-US">
                <a:cs typeface="Calibri Light"/>
              </a:rPr>
              <a:t>UV Sensor</a:t>
            </a:r>
            <a:endParaRPr lang="en-US" b="1" i="1">
              <a:cs typeface="Calibri Light"/>
            </a:endParaRPr>
          </a:p>
        </p:txBody>
      </p:sp>
      <p:sp>
        <p:nvSpPr>
          <p:cNvPr id="3" name="Content Placeholder 2">
            <a:extLst>
              <a:ext uri="{FF2B5EF4-FFF2-40B4-BE49-F238E27FC236}">
                <a16:creationId xmlns:a16="http://schemas.microsoft.com/office/drawing/2014/main" id="{90349B59-1100-42D7-ADC7-6B0867F9C51D}"/>
              </a:ext>
            </a:extLst>
          </p:cNvPr>
          <p:cNvSpPr>
            <a:spLocks noGrp="1"/>
          </p:cNvSpPr>
          <p:nvPr>
            <p:ph idx="1"/>
          </p:nvPr>
        </p:nvSpPr>
        <p:spPr>
          <a:xfrm>
            <a:off x="596111" y="2656697"/>
            <a:ext cx="5251523" cy="3364339"/>
          </a:xfrm>
        </p:spPr>
        <p:txBody>
          <a:bodyPr vert="horz" lIns="91440" tIns="45720" rIns="91440" bIns="45720" rtlCol="0" anchor="t">
            <a:noAutofit/>
          </a:bodyPr>
          <a:lstStyle/>
          <a:p>
            <a:r>
              <a:rPr lang="en-US">
                <a:ea typeface="Calibri"/>
                <a:cs typeface="Calibri"/>
              </a:rPr>
              <a:t>ML8511 UV Sensor</a:t>
            </a:r>
          </a:p>
          <a:p>
            <a:r>
              <a:rPr lang="en-US">
                <a:ea typeface="Calibri"/>
                <a:cs typeface="Calibri"/>
              </a:rPr>
              <a:t>Operating Voltage: 3.3V</a:t>
            </a:r>
          </a:p>
          <a:p>
            <a:r>
              <a:rPr lang="en-US">
                <a:ea typeface="Calibri"/>
                <a:cs typeface="Calibri"/>
              </a:rPr>
              <a:t>Operating Current (Active): 300uA</a:t>
            </a:r>
          </a:p>
          <a:p>
            <a:r>
              <a:rPr lang="en-US">
                <a:ea typeface="Calibri"/>
                <a:cs typeface="Calibri"/>
              </a:rPr>
              <a:t>Supply Current (Stand-by): 0.1 </a:t>
            </a:r>
            <a:r>
              <a:rPr lang="en-US" err="1">
                <a:ea typeface="Calibri"/>
                <a:cs typeface="Calibri"/>
              </a:rPr>
              <a:t>uA</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pic>
        <p:nvPicPr>
          <p:cNvPr id="4" name="Picture 4" descr="Diagram, schematic&#10;&#10;Description automatically generated">
            <a:extLst>
              <a:ext uri="{FF2B5EF4-FFF2-40B4-BE49-F238E27FC236}">
                <a16:creationId xmlns:a16="http://schemas.microsoft.com/office/drawing/2014/main" id="{B1E154FE-C2EE-53EC-75C0-C23149A0E8DC}"/>
              </a:ext>
            </a:extLst>
          </p:cNvPr>
          <p:cNvPicPr>
            <a:picLocks noChangeAspect="1"/>
          </p:cNvPicPr>
          <p:nvPr/>
        </p:nvPicPr>
        <p:blipFill>
          <a:blip r:embed="rId5"/>
          <a:stretch>
            <a:fillRect/>
          </a:stretch>
        </p:blipFill>
        <p:spPr>
          <a:xfrm>
            <a:off x="5294665" y="1478796"/>
            <a:ext cx="4194921" cy="1739152"/>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FB007482-DDC6-43BF-3A4B-A6221A3AF928}"/>
              </a:ext>
            </a:extLst>
          </p:cNvPr>
          <p:cNvPicPr>
            <a:picLocks noChangeAspect="1"/>
          </p:cNvPicPr>
          <p:nvPr/>
        </p:nvPicPr>
        <p:blipFill>
          <a:blip r:embed="rId6"/>
          <a:stretch>
            <a:fillRect/>
          </a:stretch>
        </p:blipFill>
        <p:spPr>
          <a:xfrm>
            <a:off x="9617841" y="2654290"/>
            <a:ext cx="2283759" cy="2157286"/>
          </a:xfrm>
          <a:prstGeom prst="rect">
            <a:avLst/>
          </a:prstGeom>
        </p:spPr>
      </p:pic>
      <p:pic>
        <p:nvPicPr>
          <p:cNvPr id="9" name="Picture 9" descr="Diagram, schematic&#10;&#10;Description automatically generated">
            <a:extLst>
              <a:ext uri="{FF2B5EF4-FFF2-40B4-BE49-F238E27FC236}">
                <a16:creationId xmlns:a16="http://schemas.microsoft.com/office/drawing/2014/main" id="{E5CF9A80-2723-7C80-E7A7-90900F8AB95A}"/>
              </a:ext>
            </a:extLst>
          </p:cNvPr>
          <p:cNvPicPr>
            <a:picLocks noChangeAspect="1"/>
          </p:cNvPicPr>
          <p:nvPr/>
        </p:nvPicPr>
        <p:blipFill>
          <a:blip r:embed="rId7"/>
          <a:stretch>
            <a:fillRect/>
          </a:stretch>
        </p:blipFill>
        <p:spPr>
          <a:xfrm>
            <a:off x="6215679" y="3725696"/>
            <a:ext cx="2743200" cy="2770909"/>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2AE765B-EF87-200B-ACD9-31300D5D1888}"/>
                  </a:ext>
                </a:extLst>
              </p14:cNvPr>
              <p14:cNvContentPartPr/>
              <p14:nvPr/>
            </p14:nvContentPartPr>
            <p14:xfrm>
              <a:off x="10180053" y="4414921"/>
              <a:ext cx="16710" cy="16710"/>
            </p14:xfrm>
          </p:contentPart>
        </mc:Choice>
        <mc:Fallback xmlns="">
          <p:pic>
            <p:nvPicPr>
              <p:cNvPr id="10" name="Ink 9">
                <a:extLst>
                  <a:ext uri="{FF2B5EF4-FFF2-40B4-BE49-F238E27FC236}">
                    <a16:creationId xmlns:a16="http://schemas.microsoft.com/office/drawing/2014/main" id="{B2AE765B-EF87-200B-ACD9-31300D5D1888}"/>
                  </a:ext>
                </a:extLst>
              </p:cNvPr>
              <p:cNvPicPr/>
              <p:nvPr/>
            </p:nvPicPr>
            <p:blipFill>
              <a:blip r:embed="rId9"/>
              <a:stretch>
                <a:fillRect/>
              </a:stretch>
            </p:blipFill>
            <p:spPr>
              <a:xfrm>
                <a:off x="9344553" y="3579421"/>
                <a:ext cx="1671000" cy="1671000"/>
              </a:xfrm>
              <a:prstGeom prst="rect">
                <a:avLst/>
              </a:prstGeom>
            </p:spPr>
          </p:pic>
        </mc:Fallback>
      </mc:AlternateContent>
      <p:pic>
        <p:nvPicPr>
          <p:cNvPr id="11" name="Picture 11" descr="A picture containing shape&#10;&#10;Description automatically generated">
            <a:extLst>
              <a:ext uri="{FF2B5EF4-FFF2-40B4-BE49-F238E27FC236}">
                <a16:creationId xmlns:a16="http://schemas.microsoft.com/office/drawing/2014/main" id="{89CE2755-96DA-E48D-99BE-174553E0C703}"/>
              </a:ext>
            </a:extLst>
          </p:cNvPr>
          <p:cNvPicPr>
            <a:picLocks noChangeAspect="1"/>
          </p:cNvPicPr>
          <p:nvPr/>
        </p:nvPicPr>
        <p:blipFill>
          <a:blip r:embed="rId10"/>
          <a:stretch>
            <a:fillRect/>
          </a:stretch>
        </p:blipFill>
        <p:spPr>
          <a:xfrm>
            <a:off x="8508242" y="3729789"/>
            <a:ext cx="458037" cy="401053"/>
          </a:xfrm>
          <a:prstGeom prst="rect">
            <a:avLst/>
          </a:prstGeom>
        </p:spPr>
      </p:pic>
      <p:pic>
        <p:nvPicPr>
          <p:cNvPr id="7" name="Picture 7">
            <a:extLst>
              <a:ext uri="{FF2B5EF4-FFF2-40B4-BE49-F238E27FC236}">
                <a16:creationId xmlns:a16="http://schemas.microsoft.com/office/drawing/2014/main" id="{C4D7B161-64C4-2879-EB2E-99BB94991C48}"/>
              </a:ext>
            </a:extLst>
          </p:cNvPr>
          <p:cNvPicPr>
            <a:picLocks noChangeAspect="1"/>
          </p:cNvPicPr>
          <p:nvPr/>
        </p:nvPicPr>
        <p:blipFill>
          <a:blip r:embed="rId11"/>
          <a:stretch>
            <a:fillRect/>
          </a:stretch>
        </p:blipFill>
        <p:spPr>
          <a:xfrm>
            <a:off x="11007305" y="1419"/>
            <a:ext cx="1190446" cy="1621804"/>
          </a:xfrm>
          <a:prstGeom prst="rect">
            <a:avLst/>
          </a:prstGeom>
        </p:spPr>
      </p:pic>
      <p:pic>
        <p:nvPicPr>
          <p:cNvPr id="5" name="Recording (31)">
            <a:hlinkClick r:id="" action="ppaction://media"/>
            <a:extLst>
              <a:ext uri="{FF2B5EF4-FFF2-40B4-BE49-F238E27FC236}">
                <a16:creationId xmlns:a16="http://schemas.microsoft.com/office/drawing/2014/main" id="{4DECC76D-E5F0-6CD6-524C-D43E7D5AA43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311104" y="6131480"/>
            <a:ext cx="730250" cy="730250"/>
          </a:xfrm>
          <a:prstGeom prst="rect">
            <a:avLst/>
          </a:prstGeom>
        </p:spPr>
      </p:pic>
    </p:spTree>
    <p:extLst>
      <p:ext uri="{BB962C8B-B14F-4D97-AF65-F5344CB8AC3E}">
        <p14:creationId xmlns:p14="http://schemas.microsoft.com/office/powerpoint/2010/main" val="224818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D7C8B-3541-3FBB-2633-172B90709BC5}"/>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Introduction</a:t>
            </a:r>
          </a:p>
        </p:txBody>
      </p:sp>
      <p:sp>
        <p:nvSpPr>
          <p:cNvPr id="23" name="Rectangle 2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987EEA-AAB2-3A87-D8F9-ED4AD40B94A4}"/>
              </a:ext>
            </a:extLst>
          </p:cNvPr>
          <p:cNvSpPr>
            <a:spLocks noGrp="1"/>
          </p:cNvSpPr>
          <p:nvPr>
            <p:ph idx="1"/>
          </p:nvPr>
        </p:nvSpPr>
        <p:spPr>
          <a:xfrm>
            <a:off x="1155548" y="2109593"/>
            <a:ext cx="9880893" cy="3959619"/>
          </a:xfrm>
        </p:spPr>
        <p:txBody>
          <a:bodyPr vert="horz" lIns="91440" tIns="45720" rIns="91440" bIns="45720" rtlCol="0" anchor="ctr">
            <a:normAutofit/>
          </a:bodyPr>
          <a:lstStyle/>
          <a:p>
            <a:pPr marL="0" indent="0" algn="ctr">
              <a:buNone/>
            </a:pPr>
            <a:r>
              <a:rPr lang="en-US" sz="2400"/>
              <a:t>The</a:t>
            </a:r>
            <a:r>
              <a:rPr lang="en-US" sz="2400" b="1"/>
              <a:t> SMART GARDEN </a:t>
            </a:r>
            <a:r>
              <a:rPr lang="en-US" sz="2400"/>
              <a:t>is an automated indoor gardening system which provides accurate sustainment of a variety of plants with help of a dynamic database.</a:t>
            </a:r>
            <a:endParaRPr lang="en-US" sz="2400" b="1">
              <a:cs typeface="Calibri" panose="020F0502020204030204"/>
            </a:endParaRPr>
          </a:p>
        </p:txBody>
      </p:sp>
      <p:pic>
        <p:nvPicPr>
          <p:cNvPr id="6" name="Picture 5" descr="A person with a mustache&#10;&#10;Description automatically generated with medium confidence">
            <a:extLst>
              <a:ext uri="{FF2B5EF4-FFF2-40B4-BE49-F238E27FC236}">
                <a16:creationId xmlns:a16="http://schemas.microsoft.com/office/drawing/2014/main" id="{3A658A67-5984-CD1F-EECF-84B627D87C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5437" y="-5705"/>
            <a:ext cx="1266751" cy="1688641"/>
          </a:xfrm>
          <a:prstGeom prst="rect">
            <a:avLst/>
          </a:prstGeom>
        </p:spPr>
      </p:pic>
      <p:pic>
        <p:nvPicPr>
          <p:cNvPr id="7" name="Recorded Sound">
            <a:hlinkClick r:id="" action="ppaction://media"/>
            <a:extLst>
              <a:ext uri="{FF2B5EF4-FFF2-40B4-BE49-F238E27FC236}">
                <a16:creationId xmlns:a16="http://schemas.microsoft.com/office/drawing/2014/main" id="{3E08F2DF-A518-5666-6A7F-608F20F761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73354" y="6248400"/>
            <a:ext cx="609600" cy="609600"/>
          </a:xfrm>
          <a:prstGeom prst="rect">
            <a:avLst/>
          </a:prstGeom>
        </p:spPr>
      </p:pic>
    </p:spTree>
    <p:extLst>
      <p:ext uri="{BB962C8B-B14F-4D97-AF65-F5344CB8AC3E}">
        <p14:creationId xmlns:p14="http://schemas.microsoft.com/office/powerpoint/2010/main" val="3404573256"/>
      </p:ext>
    </p:extLst>
  </p:cSld>
  <p:clrMapOvr>
    <a:masterClrMapping/>
  </p:clrMapOvr>
  <mc:AlternateContent xmlns:mc="http://schemas.openxmlformats.org/markup-compatibility/2006" xmlns:p14="http://schemas.microsoft.com/office/powerpoint/2010/main">
    <mc:Choice Requires="p14">
      <p:transition spd="slow" p14:dur="2000" advTm="21858"/>
    </mc:Choice>
    <mc:Fallback xmlns="">
      <p:transition spd="slow" advTm="21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94D6-A3EB-0FB8-1AB7-CBBFF4900FAF}"/>
              </a:ext>
            </a:extLst>
          </p:cNvPr>
          <p:cNvSpPr>
            <a:spLocks noGrp="1"/>
          </p:cNvSpPr>
          <p:nvPr>
            <p:ph type="title"/>
          </p:nvPr>
        </p:nvSpPr>
        <p:spPr/>
        <p:txBody>
          <a:bodyPr/>
          <a:lstStyle/>
          <a:p>
            <a:r>
              <a:rPr lang="en-US">
                <a:cs typeface="Calibri Light"/>
              </a:rPr>
              <a:t>2-Channel Relay</a:t>
            </a:r>
          </a:p>
        </p:txBody>
      </p:sp>
      <p:pic>
        <p:nvPicPr>
          <p:cNvPr id="4" name="Picture 4">
            <a:extLst>
              <a:ext uri="{FF2B5EF4-FFF2-40B4-BE49-F238E27FC236}">
                <a16:creationId xmlns:a16="http://schemas.microsoft.com/office/drawing/2014/main" id="{7C4ABFCB-E76F-BE39-A52C-5280D527139A}"/>
              </a:ext>
            </a:extLst>
          </p:cNvPr>
          <p:cNvPicPr>
            <a:picLocks noGrp="1" noChangeAspect="1"/>
          </p:cNvPicPr>
          <p:nvPr>
            <p:ph idx="1"/>
          </p:nvPr>
        </p:nvPicPr>
        <p:blipFill>
          <a:blip r:embed="rId5"/>
          <a:stretch>
            <a:fillRect/>
          </a:stretch>
        </p:blipFill>
        <p:spPr>
          <a:xfrm>
            <a:off x="4092951" y="1710607"/>
            <a:ext cx="2755269" cy="2439150"/>
          </a:xfrm>
        </p:spPr>
      </p:pic>
      <p:pic>
        <p:nvPicPr>
          <p:cNvPr id="5" name="Picture 5">
            <a:extLst>
              <a:ext uri="{FF2B5EF4-FFF2-40B4-BE49-F238E27FC236}">
                <a16:creationId xmlns:a16="http://schemas.microsoft.com/office/drawing/2014/main" id="{0A2B63F5-7A43-5C43-05AB-C0F7875BDD7C}"/>
              </a:ext>
            </a:extLst>
          </p:cNvPr>
          <p:cNvPicPr>
            <a:picLocks noChangeAspect="1"/>
          </p:cNvPicPr>
          <p:nvPr/>
        </p:nvPicPr>
        <p:blipFill>
          <a:blip r:embed="rId6"/>
          <a:stretch>
            <a:fillRect/>
          </a:stretch>
        </p:blipFill>
        <p:spPr>
          <a:xfrm>
            <a:off x="6357399" y="1701021"/>
            <a:ext cx="828675" cy="666750"/>
          </a:xfrm>
          <a:prstGeom prst="rect">
            <a:avLst/>
          </a:prstGeom>
        </p:spPr>
      </p:pic>
      <p:pic>
        <p:nvPicPr>
          <p:cNvPr id="6" name="Picture 6" descr="Diagram, schematic&#10;&#10;Description automatically generated">
            <a:extLst>
              <a:ext uri="{FF2B5EF4-FFF2-40B4-BE49-F238E27FC236}">
                <a16:creationId xmlns:a16="http://schemas.microsoft.com/office/drawing/2014/main" id="{9BE0A10B-898B-D65E-FC73-856F90619D07}"/>
              </a:ext>
            </a:extLst>
          </p:cNvPr>
          <p:cNvPicPr>
            <a:picLocks noChangeAspect="1"/>
          </p:cNvPicPr>
          <p:nvPr/>
        </p:nvPicPr>
        <p:blipFill>
          <a:blip r:embed="rId7"/>
          <a:stretch>
            <a:fillRect/>
          </a:stretch>
        </p:blipFill>
        <p:spPr>
          <a:xfrm>
            <a:off x="900024" y="3919949"/>
            <a:ext cx="4137803" cy="2770592"/>
          </a:xfrm>
          <a:prstGeom prst="rect">
            <a:avLst/>
          </a:prstGeom>
        </p:spPr>
      </p:pic>
      <p:sp>
        <p:nvSpPr>
          <p:cNvPr id="7" name="TextBox 6">
            <a:extLst>
              <a:ext uri="{FF2B5EF4-FFF2-40B4-BE49-F238E27FC236}">
                <a16:creationId xmlns:a16="http://schemas.microsoft.com/office/drawing/2014/main" id="{479E9F0E-EA05-2C5C-0B67-258F513DD182}"/>
              </a:ext>
            </a:extLst>
          </p:cNvPr>
          <p:cNvSpPr txBox="1"/>
          <p:nvPr/>
        </p:nvSpPr>
        <p:spPr>
          <a:xfrm>
            <a:off x="7434974" y="2364828"/>
            <a:ext cx="4445000" cy="32942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600" err="1">
                <a:cs typeface="Calibri" panose="020F0502020204030204"/>
              </a:rPr>
              <a:t>Sunfounder</a:t>
            </a:r>
            <a:r>
              <a:rPr lang="en-US" sz="2600">
                <a:cs typeface="Calibri" panose="020F0502020204030204"/>
              </a:rPr>
              <a:t> 2-Channel Relay</a:t>
            </a:r>
            <a:endParaRPr lang="en-US" sz="2600">
              <a:ea typeface="Calibri"/>
              <a:cs typeface="Calibri" panose="020F0502020204030204"/>
            </a:endParaRPr>
          </a:p>
          <a:p>
            <a:pPr marL="285750" indent="-285750">
              <a:lnSpc>
                <a:spcPct val="90000"/>
              </a:lnSpc>
              <a:spcBef>
                <a:spcPts val="1000"/>
              </a:spcBef>
              <a:buFont typeface="Arial"/>
              <a:buChar char="•"/>
            </a:pPr>
            <a:r>
              <a:rPr lang="en-US" sz="2600">
                <a:cs typeface="Calibri" panose="020F0502020204030204"/>
              </a:rPr>
              <a:t>Operating Voltage: 5V</a:t>
            </a:r>
            <a:endParaRPr lang="en-US" sz="2600">
              <a:ea typeface="+mn-lt"/>
              <a:cs typeface="+mn-lt"/>
            </a:endParaRPr>
          </a:p>
          <a:p>
            <a:pPr marL="342900" indent="-342900">
              <a:lnSpc>
                <a:spcPct val="90000"/>
              </a:lnSpc>
              <a:spcBef>
                <a:spcPts val="1000"/>
              </a:spcBef>
              <a:buFont typeface="Arial"/>
              <a:buChar char="•"/>
            </a:pPr>
            <a:r>
              <a:rPr lang="en-US" sz="2600">
                <a:ea typeface="+mn-lt"/>
                <a:cs typeface="+mn-lt"/>
              </a:rPr>
              <a:t>Trigger Current: 20mA</a:t>
            </a:r>
            <a:endParaRPr lang="en-US" sz="2600">
              <a:ea typeface="Calibri" panose="020F0502020204030204"/>
              <a:cs typeface="Calibri" panose="020F0502020204030204"/>
            </a:endParaRPr>
          </a:p>
          <a:p>
            <a:pPr marL="342900" indent="-342900">
              <a:lnSpc>
                <a:spcPct val="90000"/>
              </a:lnSpc>
              <a:spcBef>
                <a:spcPts val="1000"/>
              </a:spcBef>
              <a:buFont typeface="Arial"/>
              <a:buChar char="•"/>
            </a:pPr>
            <a:r>
              <a:rPr lang="en-US" sz="2600">
                <a:ea typeface="+mn-lt"/>
                <a:cs typeface="+mn-lt"/>
              </a:rPr>
              <a:t>Relay Coil Current: 70mA per channel</a:t>
            </a:r>
          </a:p>
          <a:p>
            <a:pPr marL="342900" indent="-342900">
              <a:lnSpc>
                <a:spcPct val="90000"/>
              </a:lnSpc>
              <a:spcBef>
                <a:spcPts val="1000"/>
              </a:spcBef>
              <a:buFont typeface="Arial"/>
              <a:buChar char="•"/>
            </a:pPr>
            <a:r>
              <a:rPr lang="en-US" sz="2600">
                <a:ea typeface="Calibri" panose="020F0502020204030204"/>
                <a:cs typeface="Calibri" panose="020F0502020204030204"/>
              </a:rPr>
              <a:t>Load Current: 10A max</a:t>
            </a:r>
          </a:p>
          <a:p>
            <a:pPr marL="342900" indent="-342900">
              <a:lnSpc>
                <a:spcPct val="90000"/>
              </a:lnSpc>
              <a:spcBef>
                <a:spcPts val="1000"/>
              </a:spcBef>
              <a:buFont typeface="Arial"/>
              <a:buChar char="•"/>
            </a:pPr>
            <a:r>
              <a:rPr lang="en-US" sz="2600">
                <a:ea typeface="Calibri" panose="020F0502020204030204"/>
                <a:cs typeface="Calibri" panose="020F0502020204030204"/>
              </a:rPr>
              <a:t>Response speed: 10ms</a:t>
            </a:r>
          </a:p>
        </p:txBody>
      </p:sp>
      <p:pic>
        <p:nvPicPr>
          <p:cNvPr id="3" name="Picture 7" descr="Diagram, schematic&#10;&#10;Description automatically generated">
            <a:extLst>
              <a:ext uri="{FF2B5EF4-FFF2-40B4-BE49-F238E27FC236}">
                <a16:creationId xmlns:a16="http://schemas.microsoft.com/office/drawing/2014/main" id="{FC08BC56-3906-CF10-8260-919A1016BA63}"/>
              </a:ext>
            </a:extLst>
          </p:cNvPr>
          <p:cNvPicPr>
            <a:picLocks noChangeAspect="1"/>
          </p:cNvPicPr>
          <p:nvPr/>
        </p:nvPicPr>
        <p:blipFill>
          <a:blip r:embed="rId8"/>
          <a:stretch>
            <a:fillRect/>
          </a:stretch>
        </p:blipFill>
        <p:spPr>
          <a:xfrm>
            <a:off x="770088" y="1709468"/>
            <a:ext cx="2571750" cy="1828800"/>
          </a:xfrm>
          <a:prstGeom prst="rect">
            <a:avLst/>
          </a:prstGeom>
        </p:spPr>
      </p:pic>
      <p:pic>
        <p:nvPicPr>
          <p:cNvPr id="9" name="Picture 7">
            <a:extLst>
              <a:ext uri="{FF2B5EF4-FFF2-40B4-BE49-F238E27FC236}">
                <a16:creationId xmlns:a16="http://schemas.microsoft.com/office/drawing/2014/main" id="{CFFACEC3-D8CE-FFA7-5A70-D727B5FA1606}"/>
              </a:ext>
            </a:extLst>
          </p:cNvPr>
          <p:cNvPicPr>
            <a:picLocks noChangeAspect="1"/>
          </p:cNvPicPr>
          <p:nvPr/>
        </p:nvPicPr>
        <p:blipFill>
          <a:blip r:embed="rId9"/>
          <a:stretch>
            <a:fillRect/>
          </a:stretch>
        </p:blipFill>
        <p:spPr>
          <a:xfrm>
            <a:off x="11007305" y="1419"/>
            <a:ext cx="1190446" cy="1621804"/>
          </a:xfrm>
          <a:prstGeom prst="rect">
            <a:avLst/>
          </a:prstGeom>
        </p:spPr>
      </p:pic>
      <p:pic>
        <p:nvPicPr>
          <p:cNvPr id="8" name="relay">
            <a:hlinkClick r:id="" action="ppaction://media"/>
            <a:extLst>
              <a:ext uri="{FF2B5EF4-FFF2-40B4-BE49-F238E27FC236}">
                <a16:creationId xmlns:a16="http://schemas.microsoft.com/office/drawing/2014/main" id="{F7494D98-D76F-EB77-51C5-87E541182BD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26805" y="6063452"/>
            <a:ext cx="730250" cy="730250"/>
          </a:xfrm>
          <a:prstGeom prst="rect">
            <a:avLst/>
          </a:prstGeom>
        </p:spPr>
      </p:pic>
    </p:spTree>
    <p:extLst>
      <p:ext uri="{BB962C8B-B14F-4D97-AF65-F5344CB8AC3E}">
        <p14:creationId xmlns:p14="http://schemas.microsoft.com/office/powerpoint/2010/main" val="3152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77BE-6055-6D80-A88B-150C844EE769}"/>
              </a:ext>
            </a:extLst>
          </p:cNvPr>
          <p:cNvSpPr>
            <a:spLocks noGrp="1"/>
          </p:cNvSpPr>
          <p:nvPr>
            <p:ph type="title"/>
          </p:nvPr>
        </p:nvSpPr>
        <p:spPr/>
        <p:txBody>
          <a:bodyPr/>
          <a:lstStyle/>
          <a:p>
            <a:r>
              <a:rPr lang="en-US">
                <a:cs typeface="Calibri Light"/>
              </a:rPr>
              <a:t>Complete Schematic</a:t>
            </a:r>
            <a:endParaRPr lang="en-US"/>
          </a:p>
        </p:txBody>
      </p:sp>
      <p:sp>
        <p:nvSpPr>
          <p:cNvPr id="5" name="TextBox 4">
            <a:extLst>
              <a:ext uri="{FF2B5EF4-FFF2-40B4-BE49-F238E27FC236}">
                <a16:creationId xmlns:a16="http://schemas.microsoft.com/office/drawing/2014/main" id="{922768D6-486A-44E2-05C3-802B3FED4AE9}"/>
              </a:ext>
            </a:extLst>
          </p:cNvPr>
          <p:cNvSpPr txBox="1"/>
          <p:nvPr/>
        </p:nvSpPr>
        <p:spPr>
          <a:xfrm>
            <a:off x="420221" y="2171139"/>
            <a:ext cx="3591485" cy="4328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7">
            <a:extLst>
              <a:ext uri="{FF2B5EF4-FFF2-40B4-BE49-F238E27FC236}">
                <a16:creationId xmlns:a16="http://schemas.microsoft.com/office/drawing/2014/main" id="{48578A40-BFAA-F518-A009-933C3BF717BE}"/>
              </a:ext>
            </a:extLst>
          </p:cNvPr>
          <p:cNvPicPr>
            <a:picLocks noChangeAspect="1"/>
          </p:cNvPicPr>
          <p:nvPr/>
        </p:nvPicPr>
        <p:blipFill>
          <a:blip r:embed="rId5"/>
          <a:stretch>
            <a:fillRect/>
          </a:stretch>
        </p:blipFill>
        <p:spPr>
          <a:xfrm>
            <a:off x="11007305" y="1419"/>
            <a:ext cx="1190446" cy="1621804"/>
          </a:xfrm>
          <a:prstGeom prst="rect">
            <a:avLst/>
          </a:prstGeom>
        </p:spPr>
      </p:pic>
      <p:pic>
        <p:nvPicPr>
          <p:cNvPr id="3" name="Picture 6" descr="Diagram, schematic&#10;&#10;Description automatically generated">
            <a:extLst>
              <a:ext uri="{FF2B5EF4-FFF2-40B4-BE49-F238E27FC236}">
                <a16:creationId xmlns:a16="http://schemas.microsoft.com/office/drawing/2014/main" id="{3C5093B8-2208-9821-B506-934753915FBF}"/>
              </a:ext>
            </a:extLst>
          </p:cNvPr>
          <p:cNvPicPr>
            <a:picLocks noChangeAspect="1"/>
          </p:cNvPicPr>
          <p:nvPr/>
        </p:nvPicPr>
        <p:blipFill>
          <a:blip r:embed="rId6"/>
          <a:stretch>
            <a:fillRect/>
          </a:stretch>
        </p:blipFill>
        <p:spPr>
          <a:xfrm>
            <a:off x="2193986" y="1619922"/>
            <a:ext cx="7804029" cy="5070270"/>
          </a:xfrm>
          <a:prstGeom prst="rect">
            <a:avLst/>
          </a:prstGeom>
        </p:spPr>
      </p:pic>
      <p:pic>
        <p:nvPicPr>
          <p:cNvPr id="7" name="sch">
            <a:hlinkClick r:id="" action="ppaction://media"/>
            <a:extLst>
              <a:ext uri="{FF2B5EF4-FFF2-40B4-BE49-F238E27FC236}">
                <a16:creationId xmlns:a16="http://schemas.microsoft.com/office/drawing/2014/main" id="{0D706AFE-C71B-3BFA-AF0F-721DABF71D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3246" y="6127750"/>
            <a:ext cx="730250" cy="730250"/>
          </a:xfrm>
          <a:prstGeom prst="rect">
            <a:avLst/>
          </a:prstGeom>
        </p:spPr>
      </p:pic>
    </p:spTree>
    <p:extLst>
      <p:ext uri="{BB962C8B-B14F-4D97-AF65-F5344CB8AC3E}">
        <p14:creationId xmlns:p14="http://schemas.microsoft.com/office/powerpoint/2010/main" val="18707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1326E-53AD-8815-1AA2-78370B3A1174}"/>
              </a:ext>
            </a:extLst>
          </p:cNvPr>
          <p:cNvSpPr>
            <a:spLocks noGrp="1"/>
          </p:cNvSpPr>
          <p:nvPr>
            <p:ph type="title"/>
          </p:nvPr>
        </p:nvSpPr>
        <p:spPr/>
        <p:txBody>
          <a:bodyPr/>
          <a:lstStyle/>
          <a:p>
            <a:r>
              <a:rPr lang="en-US" sz="5000" i="1" spc="100">
                <a:solidFill>
                  <a:schemeClr val="tx1">
                    <a:lumMod val="85000"/>
                    <a:lumOff val="15000"/>
                  </a:schemeClr>
                </a:solidFill>
                <a:highlight>
                  <a:srgbClr val="FF0000"/>
                </a:highlight>
              </a:rPr>
              <a:t>Known limitations/current problems?</a:t>
            </a:r>
          </a:p>
        </p:txBody>
      </p:sp>
      <p:sp>
        <p:nvSpPr>
          <p:cNvPr id="3" name="Content Placeholder 2">
            <a:extLst>
              <a:ext uri="{FF2B5EF4-FFF2-40B4-BE49-F238E27FC236}">
                <a16:creationId xmlns:a16="http://schemas.microsoft.com/office/drawing/2014/main" id="{5B22CB6A-70EE-F287-0A29-BA77587B3959}"/>
              </a:ext>
            </a:extLst>
          </p:cNvPr>
          <p:cNvSpPr>
            <a:spLocks noGrp="1"/>
          </p:cNvSpPr>
          <p:nvPr>
            <p:ph idx="1"/>
          </p:nvPr>
        </p:nvSpPr>
        <p:spPr/>
        <p:txBody>
          <a:bodyPr/>
          <a:lstStyle/>
          <a:p>
            <a:endParaRPr lang="en-US">
              <a:solidFill>
                <a:schemeClr val="tx1">
                  <a:lumMod val="85000"/>
                  <a:lumOff val="15000"/>
                </a:schemeClr>
              </a:solidFill>
            </a:endParaRPr>
          </a:p>
        </p:txBody>
      </p:sp>
    </p:spTree>
    <p:extLst>
      <p:ext uri="{BB962C8B-B14F-4D97-AF65-F5344CB8AC3E}">
        <p14:creationId xmlns:p14="http://schemas.microsoft.com/office/powerpoint/2010/main" val="367762027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4E754-D8EB-0616-D1B0-2A9309913DAB}"/>
              </a:ext>
            </a:extLst>
          </p:cNvPr>
          <p:cNvSpPr>
            <a:spLocks noGrp="1"/>
          </p:cNvSpPr>
          <p:nvPr>
            <p:ph type="title"/>
          </p:nvPr>
        </p:nvSpPr>
        <p:spPr/>
        <p:txBody>
          <a:bodyPr>
            <a:normAutofit/>
          </a:bodyPr>
          <a:lstStyle/>
          <a:p>
            <a:pPr algn="ctr"/>
            <a:r>
              <a:rPr lang="en-US" sz="7200">
                <a:highlight>
                  <a:srgbClr val="FFFF00"/>
                </a:highlight>
              </a:rPr>
              <a:t>Kevin’s Section</a:t>
            </a:r>
          </a:p>
        </p:txBody>
      </p:sp>
      <p:sp>
        <p:nvSpPr>
          <p:cNvPr id="3" name="Content Placeholder 2">
            <a:extLst>
              <a:ext uri="{FF2B5EF4-FFF2-40B4-BE49-F238E27FC236}">
                <a16:creationId xmlns:a16="http://schemas.microsoft.com/office/drawing/2014/main" id="{0F01127B-C9A3-1250-90D6-8DABCE56C710}"/>
              </a:ext>
            </a:extLst>
          </p:cNvPr>
          <p:cNvSpPr>
            <a:spLocks noGrp="1"/>
          </p:cNvSpPr>
          <p:nvPr>
            <p:ph idx="1"/>
          </p:nvPr>
        </p:nvSpPr>
        <p:spPr/>
        <p:txBody>
          <a:bodyPr>
            <a:normAutofit/>
          </a:bodyPr>
          <a:lstStyle/>
          <a:p>
            <a:r>
              <a:rPr lang="en-US" sz="7200"/>
              <a:t>I am assuming we can/will move these around to where they will fit better.</a:t>
            </a:r>
          </a:p>
          <a:p>
            <a:endParaRPr lang="en-US" sz="4000"/>
          </a:p>
        </p:txBody>
      </p:sp>
    </p:spTree>
    <p:extLst>
      <p:ext uri="{BB962C8B-B14F-4D97-AF65-F5344CB8AC3E}">
        <p14:creationId xmlns:p14="http://schemas.microsoft.com/office/powerpoint/2010/main" val="95572696"/>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D146-01BB-8333-8F63-2B060B656B49}"/>
              </a:ext>
            </a:extLst>
          </p:cNvPr>
          <p:cNvSpPr>
            <a:spLocks noGrp="1"/>
          </p:cNvSpPr>
          <p:nvPr>
            <p:ph type="title"/>
          </p:nvPr>
        </p:nvSpPr>
        <p:spPr/>
        <p:txBody>
          <a:bodyPr/>
          <a:lstStyle/>
          <a:p>
            <a:r>
              <a:rPr lang="en-US"/>
              <a:t>Kevin’s report topics for contribution ideas</a:t>
            </a:r>
            <a:br>
              <a:rPr lang="en-US"/>
            </a:br>
            <a:endParaRPr lang="en-US"/>
          </a:p>
        </p:txBody>
      </p:sp>
      <p:sp>
        <p:nvSpPr>
          <p:cNvPr id="3" name="Content Placeholder 2">
            <a:extLst>
              <a:ext uri="{FF2B5EF4-FFF2-40B4-BE49-F238E27FC236}">
                <a16:creationId xmlns:a16="http://schemas.microsoft.com/office/drawing/2014/main" id="{A9F3526E-325C-657A-AE71-7436F022EF03}"/>
              </a:ext>
            </a:extLst>
          </p:cNvPr>
          <p:cNvSpPr>
            <a:spLocks noGrp="1"/>
          </p:cNvSpPr>
          <p:nvPr>
            <p:ph idx="1"/>
          </p:nvPr>
        </p:nvSpPr>
        <p:spPr/>
        <p:txBody>
          <a:bodyPr>
            <a:normAutofit/>
          </a:bodyPr>
          <a:lstStyle/>
          <a:p>
            <a:r>
              <a:rPr lang="en-US" strike="sngStrike"/>
              <a:t>Batteries. voltage, why use rechargeable. Lithium-Ion</a:t>
            </a:r>
          </a:p>
          <a:p>
            <a:r>
              <a:rPr lang="en-US" strike="sngStrike"/>
              <a:t>Talk about why it’s the size it is</a:t>
            </a:r>
            <a:r>
              <a:rPr lang="en-US"/>
              <a:t>. While designed with indoors in mind, outside could be viable?</a:t>
            </a:r>
          </a:p>
          <a:p>
            <a:r>
              <a:rPr lang="en-US" strike="sngStrike"/>
              <a:t>Why use </a:t>
            </a:r>
            <a:r>
              <a:rPr lang="en-US" strike="sngStrike" err="1"/>
              <a:t>wif</a:t>
            </a:r>
            <a:r>
              <a:rPr lang="en-US" strike="sngStrike"/>
              <a:t>-fi over BT –better range, better power, better security, non-prohibitive data limits.</a:t>
            </a:r>
          </a:p>
          <a:p>
            <a:r>
              <a:rPr lang="en-US"/>
              <a:t>Standards used – Arduino IDE standards obviously required (e.g. </a:t>
            </a:r>
            <a:r>
              <a:rPr lang="en-US" err="1"/>
              <a:t>digitalWrite</a:t>
            </a:r>
            <a:r>
              <a:rPr lang="en-US"/>
              <a:t>( #, High/low/</a:t>
            </a:r>
            <a:r>
              <a:rPr lang="en-US" err="1"/>
              <a:t>etc</a:t>
            </a:r>
            <a:r>
              <a:rPr lang="en-US"/>
              <a:t>?)),  Database  Wi-Fi standards? </a:t>
            </a:r>
          </a:p>
          <a:p>
            <a:r>
              <a:rPr lang="en-US"/>
              <a:t>Software used list. Arduino IDE, LAMP stack(did someone else write about this?), Github</a:t>
            </a:r>
          </a:p>
          <a:p>
            <a:endParaRPr lang="en-US"/>
          </a:p>
          <a:p>
            <a:endParaRPr lang="en-US"/>
          </a:p>
        </p:txBody>
      </p:sp>
    </p:spTree>
    <p:extLst>
      <p:ext uri="{BB962C8B-B14F-4D97-AF65-F5344CB8AC3E}">
        <p14:creationId xmlns:p14="http://schemas.microsoft.com/office/powerpoint/2010/main" val="3502308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5F8A9-5CA2-8AA4-34D1-5414B174E550}"/>
              </a:ext>
            </a:extLst>
          </p:cNvPr>
          <p:cNvSpPr>
            <a:spLocks noGrp="1"/>
          </p:cNvSpPr>
          <p:nvPr>
            <p:ph type="title"/>
          </p:nvPr>
        </p:nvSpPr>
        <p:spPr/>
        <p:txBody>
          <a:bodyPr>
            <a:normAutofit/>
          </a:bodyPr>
          <a:lstStyle/>
          <a:p>
            <a:r>
              <a:rPr lang="en-US" sz="5000"/>
              <a:t>Design – Side View</a:t>
            </a:r>
          </a:p>
        </p:txBody>
      </p:sp>
      <p:pic>
        <p:nvPicPr>
          <p:cNvPr id="96" name="Picture 95">
            <a:extLst>
              <a:ext uri="{FF2B5EF4-FFF2-40B4-BE49-F238E27FC236}">
                <a16:creationId xmlns:a16="http://schemas.microsoft.com/office/drawing/2014/main" id="{539554F3-2994-9D2C-2347-59D25349ED55}"/>
              </a:ext>
            </a:extLst>
          </p:cNvPr>
          <p:cNvPicPr>
            <a:picLocks noChangeAspect="1"/>
          </p:cNvPicPr>
          <p:nvPr/>
        </p:nvPicPr>
        <p:blipFill>
          <a:blip r:embed="rId6"/>
          <a:stretch>
            <a:fillRect/>
          </a:stretch>
        </p:blipFill>
        <p:spPr>
          <a:xfrm>
            <a:off x="1454082" y="1629565"/>
            <a:ext cx="8604318" cy="4863310"/>
          </a:xfrm>
          <a:prstGeom prst="rect">
            <a:avLst/>
          </a:prstGeom>
        </p:spPr>
      </p:pic>
      <p:pic>
        <p:nvPicPr>
          <p:cNvPr id="4" name="Picture 3">
            <a:extLst>
              <a:ext uri="{FF2B5EF4-FFF2-40B4-BE49-F238E27FC236}">
                <a16:creationId xmlns:a16="http://schemas.microsoft.com/office/drawing/2014/main" id="{B3126BDF-E8D4-46C6-3921-E76633236F7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5" name="side view">
            <a:hlinkClick r:id="" action="ppaction://media"/>
            <a:extLst>
              <a:ext uri="{FF2B5EF4-FFF2-40B4-BE49-F238E27FC236}">
                <a16:creationId xmlns:a16="http://schemas.microsoft.com/office/drawing/2014/main" id="{EDB783C4-F8D2-9100-DB9C-BBFAE759D1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550924" y="6188075"/>
            <a:ext cx="609600" cy="609600"/>
          </a:xfrm>
          <a:prstGeom prst="rect">
            <a:avLst/>
          </a:prstGeom>
        </p:spPr>
      </p:pic>
    </p:spTree>
    <p:extLst>
      <p:ext uri="{BB962C8B-B14F-4D97-AF65-F5344CB8AC3E}">
        <p14:creationId xmlns:p14="http://schemas.microsoft.com/office/powerpoint/2010/main" val="312509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6950BFC3-D8DA-4A85-94F7-54DA5524770B}">
      <p188:commentRel xmlns:p188="http://schemas.microsoft.com/office/powerpoint/2018/8/main" r:id="rId5"/>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94DB-EA57-025D-5528-434AAE4B8D1E}"/>
              </a:ext>
            </a:extLst>
          </p:cNvPr>
          <p:cNvSpPr>
            <a:spLocks noGrp="1"/>
          </p:cNvSpPr>
          <p:nvPr>
            <p:ph type="title"/>
          </p:nvPr>
        </p:nvSpPr>
        <p:spPr/>
        <p:txBody>
          <a:bodyPr>
            <a:normAutofit/>
          </a:bodyPr>
          <a:lstStyle/>
          <a:p>
            <a:r>
              <a:rPr lang="en-US" sz="5000"/>
              <a:t>Design – Top View</a:t>
            </a:r>
          </a:p>
        </p:txBody>
      </p:sp>
      <p:pic>
        <p:nvPicPr>
          <p:cNvPr id="5" name="Content Placeholder 4" descr="Diagram&#10;&#10;Description automatically generated">
            <a:extLst>
              <a:ext uri="{FF2B5EF4-FFF2-40B4-BE49-F238E27FC236}">
                <a16:creationId xmlns:a16="http://schemas.microsoft.com/office/drawing/2014/main" id="{E544D981-9CC4-E15B-2E65-DFC0AD044FB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46746" y="2060698"/>
            <a:ext cx="7448557" cy="4380062"/>
          </a:xfrm>
        </p:spPr>
      </p:pic>
      <p:pic>
        <p:nvPicPr>
          <p:cNvPr id="6" name="Picture 5">
            <a:extLst>
              <a:ext uri="{FF2B5EF4-FFF2-40B4-BE49-F238E27FC236}">
                <a16:creationId xmlns:a16="http://schemas.microsoft.com/office/drawing/2014/main" id="{F5A92D7D-DAEC-44FC-DC91-A40721C44F8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3" name="top view">
            <a:hlinkClick r:id="" action="ppaction://media"/>
            <a:extLst>
              <a:ext uri="{FF2B5EF4-FFF2-40B4-BE49-F238E27FC236}">
                <a16:creationId xmlns:a16="http://schemas.microsoft.com/office/drawing/2014/main" id="{73DEF927-7C72-092C-8E19-D87F14C12B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602198" y="6135960"/>
            <a:ext cx="609600" cy="609600"/>
          </a:xfrm>
          <a:prstGeom prst="rect">
            <a:avLst/>
          </a:prstGeom>
        </p:spPr>
      </p:pic>
    </p:spTree>
    <p:extLst>
      <p:ext uri="{BB962C8B-B14F-4D97-AF65-F5344CB8AC3E}">
        <p14:creationId xmlns:p14="http://schemas.microsoft.com/office/powerpoint/2010/main" val="425678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2C6D4F-5346-A355-4414-ECB98BA6ACB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Design – Initial Mock up</a:t>
            </a:r>
          </a:p>
        </p:txBody>
      </p:sp>
      <p:pic>
        <p:nvPicPr>
          <p:cNvPr id="10" name="Picture 10">
            <a:extLst>
              <a:ext uri="{FF2B5EF4-FFF2-40B4-BE49-F238E27FC236}">
                <a16:creationId xmlns:a16="http://schemas.microsoft.com/office/drawing/2014/main" id="{3C4977BD-C1D6-4518-36B6-FDB6147499D1}"/>
              </a:ext>
            </a:extLst>
          </p:cNvPr>
          <p:cNvPicPr>
            <a:picLocks noGrp="1" noChangeAspect="1"/>
          </p:cNvPicPr>
          <p:nvPr>
            <p:ph idx="1"/>
          </p:nvPr>
        </p:nvPicPr>
        <p:blipFill rotWithShape="1">
          <a:blip r:embed="rId5"/>
          <a:srcRect l="30586" r="20127"/>
          <a:stretch/>
        </p:blipFill>
        <p:spPr>
          <a:xfrm>
            <a:off x="4618740" y="699002"/>
            <a:ext cx="6905157" cy="5654308"/>
          </a:xfrm>
          <a:prstGeom prst="rect">
            <a:avLst/>
          </a:prstGeom>
        </p:spPr>
      </p:pic>
      <p:pic>
        <p:nvPicPr>
          <p:cNvPr id="5" name="Picture 4">
            <a:extLst>
              <a:ext uri="{FF2B5EF4-FFF2-40B4-BE49-F238E27FC236}">
                <a16:creationId xmlns:a16="http://schemas.microsoft.com/office/drawing/2014/main" id="{EFDCEE80-A08F-07EE-71D6-C6384023205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3" name="mock up">
            <a:hlinkClick r:id="" action="ppaction://media"/>
            <a:extLst>
              <a:ext uri="{FF2B5EF4-FFF2-40B4-BE49-F238E27FC236}">
                <a16:creationId xmlns:a16="http://schemas.microsoft.com/office/drawing/2014/main" id="{48513EEC-0648-1E53-F03B-921ACF2D3A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83757" y="6248400"/>
            <a:ext cx="609600" cy="609600"/>
          </a:xfrm>
          <a:prstGeom prst="rect">
            <a:avLst/>
          </a:prstGeom>
        </p:spPr>
      </p:pic>
    </p:spTree>
    <p:extLst>
      <p:ext uri="{BB962C8B-B14F-4D97-AF65-F5344CB8AC3E}">
        <p14:creationId xmlns:p14="http://schemas.microsoft.com/office/powerpoint/2010/main" val="90149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09D1-01EA-6785-0FA8-09841B95F98C}"/>
              </a:ext>
            </a:extLst>
          </p:cNvPr>
          <p:cNvSpPr>
            <a:spLocks noGrp="1"/>
          </p:cNvSpPr>
          <p:nvPr>
            <p:ph type="title"/>
          </p:nvPr>
        </p:nvSpPr>
        <p:spPr/>
        <p:txBody>
          <a:bodyPr/>
          <a:lstStyle/>
          <a:p>
            <a:r>
              <a:rPr lang="en-US"/>
              <a:t>Design Justification</a:t>
            </a:r>
          </a:p>
        </p:txBody>
      </p:sp>
      <p:sp>
        <p:nvSpPr>
          <p:cNvPr id="3" name="Content Placeholder 2">
            <a:extLst>
              <a:ext uri="{FF2B5EF4-FFF2-40B4-BE49-F238E27FC236}">
                <a16:creationId xmlns:a16="http://schemas.microsoft.com/office/drawing/2014/main" id="{86FBA387-BA79-F584-5C88-DD50D0F5094E}"/>
              </a:ext>
            </a:extLst>
          </p:cNvPr>
          <p:cNvSpPr>
            <a:spLocks noGrp="1"/>
          </p:cNvSpPr>
          <p:nvPr>
            <p:ph idx="1"/>
          </p:nvPr>
        </p:nvSpPr>
        <p:spPr/>
        <p:txBody>
          <a:bodyPr/>
          <a:lstStyle/>
          <a:p>
            <a:r>
              <a:rPr lang="en-US"/>
              <a:t>This initial design we made out of wood is about 12 inches             wide and deep, and about 18 inches long.</a:t>
            </a:r>
          </a:p>
          <a:p>
            <a:r>
              <a:rPr lang="en-US"/>
              <a:t>This is large enough to accommodate a large variety of plant species without taking up an inconvenient amount of space in the home.</a:t>
            </a:r>
          </a:p>
          <a:p>
            <a:r>
              <a:rPr lang="en-US"/>
              <a:t>The depth of the container allows plenty of space for root growth.</a:t>
            </a:r>
          </a:p>
          <a:p>
            <a:r>
              <a:rPr lang="en-US"/>
              <a:t>The area allows for a few specimens to be grown at once, provided the rest of their needs can be met. Some types of plants need more space than others.</a:t>
            </a:r>
          </a:p>
          <a:p>
            <a:pPr marL="0" indent="0">
              <a:buNone/>
            </a:pPr>
            <a:endParaRPr lang="en-US"/>
          </a:p>
        </p:txBody>
      </p:sp>
      <p:pic>
        <p:nvPicPr>
          <p:cNvPr id="6" name="Picture 5">
            <a:extLst>
              <a:ext uri="{FF2B5EF4-FFF2-40B4-BE49-F238E27FC236}">
                <a16:creationId xmlns:a16="http://schemas.microsoft.com/office/drawing/2014/main" id="{D79DF731-0D55-6A87-4472-A52D0ED11C1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4" name="justification">
            <a:hlinkClick r:id="" action="ppaction://media"/>
            <a:extLst>
              <a:ext uri="{FF2B5EF4-FFF2-40B4-BE49-F238E27FC236}">
                <a16:creationId xmlns:a16="http://schemas.microsoft.com/office/drawing/2014/main" id="{A85EEBE0-EBB3-B5AF-A8ED-E9DF27A3FF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001981" y="5872163"/>
            <a:ext cx="609600" cy="609600"/>
          </a:xfrm>
          <a:prstGeom prst="rect">
            <a:avLst/>
          </a:prstGeom>
        </p:spPr>
      </p:pic>
    </p:spTree>
    <p:extLst>
      <p:ext uri="{BB962C8B-B14F-4D97-AF65-F5344CB8AC3E}">
        <p14:creationId xmlns:p14="http://schemas.microsoft.com/office/powerpoint/2010/main" val="260616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D8DC-06C5-B29D-5B41-82DA76F79EAF}"/>
              </a:ext>
            </a:extLst>
          </p:cNvPr>
          <p:cNvSpPr>
            <a:spLocks noGrp="1"/>
          </p:cNvSpPr>
          <p:nvPr>
            <p:ph type="title"/>
          </p:nvPr>
        </p:nvSpPr>
        <p:spPr/>
        <p:txBody>
          <a:bodyPr/>
          <a:lstStyle/>
          <a:p>
            <a:r>
              <a:rPr lang="en-US"/>
              <a:t>Waterproofing</a:t>
            </a:r>
          </a:p>
        </p:txBody>
      </p:sp>
      <p:sp>
        <p:nvSpPr>
          <p:cNvPr id="3" name="Content Placeholder 2">
            <a:extLst>
              <a:ext uri="{FF2B5EF4-FFF2-40B4-BE49-F238E27FC236}">
                <a16:creationId xmlns:a16="http://schemas.microsoft.com/office/drawing/2014/main" id="{83B44FDA-3F56-80AB-C1C9-AE0A888B389A}"/>
              </a:ext>
            </a:extLst>
          </p:cNvPr>
          <p:cNvSpPr>
            <a:spLocks noGrp="1"/>
          </p:cNvSpPr>
          <p:nvPr>
            <p:ph idx="1"/>
          </p:nvPr>
        </p:nvSpPr>
        <p:spPr>
          <a:xfrm>
            <a:off x="575663" y="1825625"/>
            <a:ext cx="6577355" cy="4351338"/>
          </a:xfrm>
        </p:spPr>
        <p:txBody>
          <a:bodyPr vert="horz" lIns="91440" tIns="45720" rIns="91440" bIns="45720" rtlCol="0" anchor="t">
            <a:normAutofit lnSpcReduction="10000"/>
          </a:bodyPr>
          <a:lstStyle/>
          <a:p>
            <a:pPr>
              <a:buNone/>
            </a:pPr>
            <a:r>
              <a:rPr lang="en-US"/>
              <a:t>The SMART Garden will need to be waterproof to both keep water in the soil and to protect the wiring between our components.</a:t>
            </a:r>
          </a:p>
          <a:p>
            <a:r>
              <a:rPr lang="en-US"/>
              <a:t>Basin – water-resistant paint will protect the wood we will use to construct our prototype’s frame.</a:t>
            </a:r>
          </a:p>
          <a:p>
            <a:r>
              <a:rPr lang="en-US"/>
              <a:t>Circuitry – we can use a few methods to protect our wiring and components, such as heat-shrink tubing or circuit board waterproofing spray.</a:t>
            </a:r>
          </a:p>
        </p:txBody>
      </p:sp>
      <p:pic>
        <p:nvPicPr>
          <p:cNvPr id="4" name="Picture 3">
            <a:extLst>
              <a:ext uri="{FF2B5EF4-FFF2-40B4-BE49-F238E27FC236}">
                <a16:creationId xmlns:a16="http://schemas.microsoft.com/office/drawing/2014/main" id="{83622454-AB95-4597-5010-D8DE19D000AF}"/>
              </a:ext>
            </a:extLst>
          </p:cNvPr>
          <p:cNvPicPr>
            <a:picLocks noChangeAspect="1"/>
          </p:cNvPicPr>
          <p:nvPr/>
        </p:nvPicPr>
        <p:blipFill>
          <a:blip r:embed="rId5"/>
          <a:stretch>
            <a:fillRect/>
          </a:stretch>
        </p:blipFill>
        <p:spPr>
          <a:xfrm>
            <a:off x="7153018" y="2770895"/>
            <a:ext cx="4693620" cy="2460798"/>
          </a:xfrm>
          <a:prstGeom prst="rect">
            <a:avLst/>
          </a:prstGeom>
          <a:ln>
            <a:solidFill>
              <a:schemeClr val="tx1">
                <a:lumMod val="85000"/>
                <a:lumOff val="15000"/>
              </a:schemeClr>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BE711C7-D83B-1282-29B0-DBAC140BFEF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5" name="waterproofing">
            <a:hlinkClick r:id="" action="ppaction://media"/>
            <a:extLst>
              <a:ext uri="{FF2B5EF4-FFF2-40B4-BE49-F238E27FC236}">
                <a16:creationId xmlns:a16="http://schemas.microsoft.com/office/drawing/2014/main" id="{69B94C1B-B6AD-9F8A-CB18-6E96846524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11506" y="6055334"/>
            <a:ext cx="609600" cy="609600"/>
          </a:xfrm>
          <a:prstGeom prst="rect">
            <a:avLst/>
          </a:prstGeom>
        </p:spPr>
      </p:pic>
    </p:spTree>
    <p:extLst>
      <p:ext uri="{BB962C8B-B14F-4D97-AF65-F5344CB8AC3E}">
        <p14:creationId xmlns:p14="http://schemas.microsoft.com/office/powerpoint/2010/main" val="210864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6ECB93-D7FF-4F09-A8ED-D4588EE7C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D7C8B-3541-3FBB-2633-172B90709BC5}"/>
              </a:ext>
            </a:extLst>
          </p:cNvPr>
          <p:cNvSpPr>
            <a:spLocks noGrp="1"/>
          </p:cNvSpPr>
          <p:nvPr>
            <p:ph type="title"/>
          </p:nvPr>
        </p:nvSpPr>
        <p:spPr>
          <a:xfrm>
            <a:off x="838200" y="365760"/>
            <a:ext cx="10515600" cy="1325563"/>
          </a:xfrm>
        </p:spPr>
        <p:txBody>
          <a:bodyPr>
            <a:normAutofit/>
          </a:bodyPr>
          <a:lstStyle/>
          <a:p>
            <a:r>
              <a:rPr lang="en-US">
                <a:solidFill>
                  <a:schemeClr val="bg1"/>
                </a:solidFill>
              </a:rPr>
              <a:t>Motivation</a:t>
            </a:r>
          </a:p>
        </p:txBody>
      </p:sp>
      <p:sp>
        <p:nvSpPr>
          <p:cNvPr id="3" name="Content Placeholder 2">
            <a:extLst>
              <a:ext uri="{FF2B5EF4-FFF2-40B4-BE49-F238E27FC236}">
                <a16:creationId xmlns:a16="http://schemas.microsoft.com/office/drawing/2014/main" id="{6D987EEA-AAB2-3A87-D8F9-ED4AD40B94A4}"/>
              </a:ext>
            </a:extLst>
          </p:cNvPr>
          <p:cNvSpPr>
            <a:spLocks noGrp="1"/>
          </p:cNvSpPr>
          <p:nvPr>
            <p:ph idx="1"/>
          </p:nvPr>
        </p:nvSpPr>
        <p:spPr>
          <a:xfrm>
            <a:off x="841248" y="2276857"/>
            <a:ext cx="5015484" cy="3900106"/>
          </a:xfrm>
        </p:spPr>
        <p:txBody>
          <a:bodyPr anchor="ctr">
            <a:normAutofit/>
          </a:bodyPr>
          <a:lstStyle/>
          <a:p>
            <a:r>
              <a:rPr lang="en-US" sz="1400" b="1"/>
              <a:t>Inflation on the Rise</a:t>
            </a:r>
          </a:p>
          <a:p>
            <a:pPr lvl="1"/>
            <a:r>
              <a:rPr lang="en-US" sz="1400"/>
              <a:t>In 2022, inflation was up 6.5%. This add onto the previous 7.1% the year before.</a:t>
            </a:r>
          </a:p>
          <a:p>
            <a:pPr lvl="1"/>
            <a:endParaRPr lang="en-US" sz="1400" b="1"/>
          </a:p>
          <a:p>
            <a:r>
              <a:rPr lang="en-US" sz="1400" b="1"/>
              <a:t>Supply Chain Struggles</a:t>
            </a:r>
          </a:p>
          <a:p>
            <a:pPr lvl="1"/>
            <a:r>
              <a:rPr lang="en-US" sz="1400"/>
              <a:t>According to Morning Consult's latest U.S. Supply Chains &amp; Inflation report, over half (51%) of consumers surveyed in March 2022 reported experiencing product shortages of specific types of groceries and food, up from 43% in September 2021.</a:t>
            </a:r>
          </a:p>
          <a:p>
            <a:pPr lvl="1"/>
            <a:endParaRPr lang="en-US" sz="1400" b="1"/>
          </a:p>
          <a:p>
            <a:r>
              <a:rPr lang="en-US" sz="1400" b="1"/>
              <a:t>Maximized Usability for the Everyday Person</a:t>
            </a:r>
          </a:p>
          <a:p>
            <a:pPr lvl="1"/>
            <a:r>
              <a:rPr lang="en-US" sz="1400"/>
              <a:t>With the popular of plant ownership and gardening on the rise, the engineers were motivated to provide a way for the everyday end user to maximize their positive results with an easy to use SMART Garden system.</a:t>
            </a:r>
          </a:p>
          <a:p>
            <a:endParaRPr lang="en-US" sz="1400" b="1"/>
          </a:p>
        </p:txBody>
      </p:sp>
      <p:pic>
        <p:nvPicPr>
          <p:cNvPr id="5" name="Picture 4" descr="Icon&#10;&#10;Description automatically generated">
            <a:extLst>
              <a:ext uri="{FF2B5EF4-FFF2-40B4-BE49-F238E27FC236}">
                <a16:creationId xmlns:a16="http://schemas.microsoft.com/office/drawing/2014/main" id="{6208EA12-493B-4C7A-5FD0-288AE6FB0CCE}"/>
              </a:ext>
            </a:extLst>
          </p:cNvPr>
          <p:cNvPicPr>
            <a:picLocks noChangeAspect="1"/>
          </p:cNvPicPr>
          <p:nvPr/>
        </p:nvPicPr>
        <p:blipFill rotWithShape="1">
          <a:blip r:embed="rId5">
            <a:extLst>
              <a:ext uri="{28A0092B-C50C-407E-A947-70E740481C1C}">
                <a14:useLocalDpi xmlns:a14="http://schemas.microsoft.com/office/drawing/2010/main" val="0"/>
              </a:ext>
            </a:extLst>
          </a:blip>
          <a:srcRect r="2" b="18576"/>
          <a:stretch/>
        </p:blipFill>
        <p:spPr>
          <a:xfrm>
            <a:off x="6335270" y="2276857"/>
            <a:ext cx="5015484" cy="3900106"/>
          </a:xfrm>
          <a:prstGeom prst="rect">
            <a:avLst/>
          </a:prstGeom>
        </p:spPr>
      </p:pic>
      <p:pic>
        <p:nvPicPr>
          <p:cNvPr id="6" name="Picture 5" descr="A person with a mustache&#10;&#10;Description automatically generated with medium confidence">
            <a:extLst>
              <a:ext uri="{FF2B5EF4-FFF2-40B4-BE49-F238E27FC236}">
                <a16:creationId xmlns:a16="http://schemas.microsoft.com/office/drawing/2014/main" id="{E63C6138-C4E5-A5EC-D3E1-B7AD5B9B46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25249" y="111228"/>
            <a:ext cx="1266751" cy="1688641"/>
          </a:xfrm>
          <a:prstGeom prst="rect">
            <a:avLst/>
          </a:prstGeom>
        </p:spPr>
      </p:pic>
      <p:pic>
        <p:nvPicPr>
          <p:cNvPr id="4" name="Recorded Sound">
            <a:hlinkClick r:id="" action="ppaction://media"/>
            <a:extLst>
              <a:ext uri="{FF2B5EF4-FFF2-40B4-BE49-F238E27FC236}">
                <a16:creationId xmlns:a16="http://schemas.microsoft.com/office/drawing/2014/main" id="{569C094D-038F-EEC7-15B1-136B290822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53365" y="6248400"/>
            <a:ext cx="609600" cy="609600"/>
          </a:xfrm>
          <a:prstGeom prst="rect">
            <a:avLst/>
          </a:prstGeom>
        </p:spPr>
      </p:pic>
    </p:spTree>
    <p:extLst>
      <p:ext uri="{BB962C8B-B14F-4D97-AF65-F5344CB8AC3E}">
        <p14:creationId xmlns:p14="http://schemas.microsoft.com/office/powerpoint/2010/main" val="1830808205"/>
      </p:ext>
    </p:extLst>
  </p:cSld>
  <p:clrMapOvr>
    <a:masterClrMapping/>
  </p:clrMapOvr>
  <mc:AlternateContent xmlns:mc="http://schemas.openxmlformats.org/markup-compatibility/2006" xmlns:p14="http://schemas.microsoft.com/office/powerpoint/2010/main">
    <mc:Choice Requires="p14">
      <p:transition spd="slow" p14:dur="2000" advTm="78862"/>
    </mc:Choice>
    <mc:Fallback xmlns="">
      <p:transition spd="slow" advTm="78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8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0D1D-373E-4AB9-23A8-EBBB582B9E21}"/>
              </a:ext>
            </a:extLst>
          </p:cNvPr>
          <p:cNvSpPr>
            <a:spLocks noGrp="1"/>
          </p:cNvSpPr>
          <p:nvPr>
            <p:ph type="title"/>
          </p:nvPr>
        </p:nvSpPr>
        <p:spPr/>
        <p:txBody>
          <a:bodyPr/>
          <a:lstStyle/>
          <a:p>
            <a:r>
              <a:rPr lang="en-US"/>
              <a:t>Batteries</a:t>
            </a:r>
          </a:p>
        </p:txBody>
      </p:sp>
      <p:sp>
        <p:nvSpPr>
          <p:cNvPr id="3" name="Content Placeholder 2">
            <a:extLst>
              <a:ext uri="{FF2B5EF4-FFF2-40B4-BE49-F238E27FC236}">
                <a16:creationId xmlns:a16="http://schemas.microsoft.com/office/drawing/2014/main" id="{4FE67A49-83C2-54C9-3CEF-1B1BE06DED6A}"/>
              </a:ext>
            </a:extLst>
          </p:cNvPr>
          <p:cNvSpPr>
            <a:spLocks noGrp="1"/>
          </p:cNvSpPr>
          <p:nvPr>
            <p:ph idx="1"/>
          </p:nvPr>
        </p:nvSpPr>
        <p:spPr/>
        <p:txBody>
          <a:bodyPr/>
          <a:lstStyle/>
          <a:p>
            <a:r>
              <a:rPr lang="en-US"/>
              <a:t>9V batteries provide enough voltage to power the Arduino                    Uno, which has an operating range of 6-20 volts, with an                   optimal range of 7-12 volts.</a:t>
            </a:r>
          </a:p>
          <a:p>
            <a:r>
              <a:rPr lang="en-US"/>
              <a:t>We selected rechargeable lithium-ion batteries for our application. This reduces the amount of waste created by our garden and the cost to the user because they can recharge the batteries at home.</a:t>
            </a:r>
          </a:p>
          <a:p>
            <a:r>
              <a:rPr lang="en-US"/>
              <a:t>Our 9V Lithium-ion batteries have a capacity of about 600 </a:t>
            </a:r>
            <a:r>
              <a:rPr lang="en-US" err="1"/>
              <a:t>mAh</a:t>
            </a:r>
            <a:r>
              <a:rPr lang="en-US"/>
              <a:t> compared to 9V Alkaline or Nickel-Metal Hydride batteries, which have less than half this capacity.</a:t>
            </a:r>
          </a:p>
        </p:txBody>
      </p:sp>
      <p:pic>
        <p:nvPicPr>
          <p:cNvPr id="6" name="Picture 5">
            <a:extLst>
              <a:ext uri="{FF2B5EF4-FFF2-40B4-BE49-F238E27FC236}">
                <a16:creationId xmlns:a16="http://schemas.microsoft.com/office/drawing/2014/main" id="{6409B77E-5FF4-85D4-9A6A-6809D1630FF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4" name="batteries">
            <a:hlinkClick r:id="" action="ppaction://media"/>
            <a:extLst>
              <a:ext uri="{FF2B5EF4-FFF2-40B4-BE49-F238E27FC236}">
                <a16:creationId xmlns:a16="http://schemas.microsoft.com/office/drawing/2014/main" id="{4D4C3DED-5A3D-2CB9-48C5-EC968B7050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506450" y="5602288"/>
            <a:ext cx="609600" cy="609600"/>
          </a:xfrm>
          <a:prstGeom prst="rect">
            <a:avLst/>
          </a:prstGeom>
        </p:spPr>
      </p:pic>
    </p:spTree>
    <p:extLst>
      <p:ext uri="{BB962C8B-B14F-4D97-AF65-F5344CB8AC3E}">
        <p14:creationId xmlns:p14="http://schemas.microsoft.com/office/powerpoint/2010/main" val="263366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E76F-C1A2-5E37-282E-EC95414A4EB3}"/>
              </a:ext>
            </a:extLst>
          </p:cNvPr>
          <p:cNvSpPr>
            <a:spLocks noGrp="1"/>
          </p:cNvSpPr>
          <p:nvPr>
            <p:ph type="title"/>
          </p:nvPr>
        </p:nvSpPr>
        <p:spPr/>
        <p:txBody>
          <a:bodyPr/>
          <a:lstStyle/>
          <a:p>
            <a:r>
              <a:rPr lang="en-US"/>
              <a:t>Standards Used</a:t>
            </a:r>
          </a:p>
        </p:txBody>
      </p:sp>
      <p:sp>
        <p:nvSpPr>
          <p:cNvPr id="3" name="Content Placeholder 2">
            <a:extLst>
              <a:ext uri="{FF2B5EF4-FFF2-40B4-BE49-F238E27FC236}">
                <a16:creationId xmlns:a16="http://schemas.microsoft.com/office/drawing/2014/main" id="{FD06D5F0-8525-5A4A-D4B3-EF7DF473191A}"/>
              </a:ext>
            </a:extLst>
          </p:cNvPr>
          <p:cNvSpPr>
            <a:spLocks noGrp="1"/>
          </p:cNvSpPr>
          <p:nvPr>
            <p:ph idx="1"/>
          </p:nvPr>
        </p:nvSpPr>
        <p:spPr/>
        <p:txBody>
          <a:bodyPr/>
          <a:lstStyle/>
          <a:p>
            <a:r>
              <a:rPr lang="en-US"/>
              <a:t>We have done our best to design the PCB following as many standards as we can regarding components and layout.</a:t>
            </a:r>
          </a:p>
          <a:p>
            <a:r>
              <a:rPr lang="en-US"/>
              <a:t>Since we will be transmitting data via Wi-Fi, we will be following the IEEE 802.11 standards of Wi-Fi communication.</a:t>
            </a:r>
          </a:p>
          <a:p>
            <a:r>
              <a:rPr lang="en-US"/>
              <a:t>In programming in the Arduino IDE we will follow some standards for the hybrid C/C++ language used. </a:t>
            </a:r>
          </a:p>
        </p:txBody>
      </p:sp>
      <p:pic>
        <p:nvPicPr>
          <p:cNvPr id="4" name="Picture 3">
            <a:extLst>
              <a:ext uri="{FF2B5EF4-FFF2-40B4-BE49-F238E27FC236}">
                <a16:creationId xmlns:a16="http://schemas.microsoft.com/office/drawing/2014/main" id="{D9A23833-CACA-6C98-C8C9-38ADBB090EC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5" name="standards 1">
            <a:hlinkClick r:id="" action="ppaction://media"/>
            <a:extLst>
              <a:ext uri="{FF2B5EF4-FFF2-40B4-BE49-F238E27FC236}">
                <a16:creationId xmlns:a16="http://schemas.microsoft.com/office/drawing/2014/main" id="{6543C226-E55A-82E8-41E6-6FAFEEA5A8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515664" y="3633788"/>
            <a:ext cx="609600" cy="609600"/>
          </a:xfrm>
          <a:prstGeom prst="rect">
            <a:avLst/>
          </a:prstGeom>
        </p:spPr>
      </p:pic>
      <p:pic>
        <p:nvPicPr>
          <p:cNvPr id="6" name="Standards 2">
            <a:hlinkClick r:id="" action="ppaction://media"/>
            <a:extLst>
              <a:ext uri="{FF2B5EF4-FFF2-40B4-BE49-F238E27FC236}">
                <a16:creationId xmlns:a16="http://schemas.microsoft.com/office/drawing/2014/main" id="{AC20B34B-777F-CDAD-3DA9-C9BF9F8FF967}"/>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3917005" y="4730499"/>
            <a:ext cx="609600" cy="609600"/>
          </a:xfrm>
          <a:prstGeom prst="rect">
            <a:avLst/>
          </a:prstGeom>
        </p:spPr>
      </p:pic>
    </p:spTree>
    <p:extLst>
      <p:ext uri="{BB962C8B-B14F-4D97-AF65-F5344CB8AC3E}">
        <p14:creationId xmlns:p14="http://schemas.microsoft.com/office/powerpoint/2010/main" val="41660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8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7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4CF1-26C3-6AC1-2DDF-11B822B18512}"/>
              </a:ext>
            </a:extLst>
          </p:cNvPr>
          <p:cNvSpPr>
            <a:spLocks noGrp="1"/>
          </p:cNvSpPr>
          <p:nvPr>
            <p:ph type="title"/>
          </p:nvPr>
        </p:nvSpPr>
        <p:spPr/>
        <p:txBody>
          <a:bodyPr/>
          <a:lstStyle/>
          <a:p>
            <a:r>
              <a:rPr lang="en-US"/>
              <a:t>Software Used</a:t>
            </a:r>
          </a:p>
        </p:txBody>
      </p:sp>
      <p:sp>
        <p:nvSpPr>
          <p:cNvPr id="3" name="Content Placeholder 2">
            <a:extLst>
              <a:ext uri="{FF2B5EF4-FFF2-40B4-BE49-F238E27FC236}">
                <a16:creationId xmlns:a16="http://schemas.microsoft.com/office/drawing/2014/main" id="{7D7B8547-37CE-F2A7-5378-BF2AEDA6D359}"/>
              </a:ext>
            </a:extLst>
          </p:cNvPr>
          <p:cNvSpPr>
            <a:spLocks noGrp="1"/>
          </p:cNvSpPr>
          <p:nvPr>
            <p:ph idx="1"/>
          </p:nvPr>
        </p:nvSpPr>
        <p:spPr/>
        <p:txBody>
          <a:bodyPr/>
          <a:lstStyle/>
          <a:p>
            <a:r>
              <a:rPr lang="en-US"/>
              <a:t>The Arduino IDE was used to create the programs (known as ‘sketches’) for the actual function of the garden.</a:t>
            </a:r>
          </a:p>
          <a:p>
            <a:r>
              <a:rPr lang="en-US"/>
              <a:t>Our main method of discussing tasks and scheduling meetings was to use a Discord server.</a:t>
            </a:r>
          </a:p>
          <a:p>
            <a:r>
              <a:rPr lang="en-US"/>
              <a:t>Github will be used to allow the entire group to collaborate on code for the Arduino and the web component.</a:t>
            </a:r>
          </a:p>
          <a:p>
            <a:r>
              <a:rPr lang="en-US"/>
              <a:t>We are going to implement a LAMP stack onto a web-based database that the garden will retrieve data from and send sensor readings to.</a:t>
            </a:r>
          </a:p>
        </p:txBody>
      </p:sp>
      <p:pic>
        <p:nvPicPr>
          <p:cNvPr id="6" name="Picture 5">
            <a:extLst>
              <a:ext uri="{FF2B5EF4-FFF2-40B4-BE49-F238E27FC236}">
                <a16:creationId xmlns:a16="http://schemas.microsoft.com/office/drawing/2014/main" id="{55004A50-100B-68CA-3593-50BA959E588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9931" r="4075"/>
          <a:stretch/>
        </p:blipFill>
        <p:spPr bwMode="auto">
          <a:xfrm>
            <a:off x="10938808" y="31100"/>
            <a:ext cx="1222091" cy="1629565"/>
          </a:xfrm>
          <a:prstGeom prst="rect">
            <a:avLst/>
          </a:prstGeom>
          <a:noFill/>
          <a:extLst>
            <a:ext uri="{909E8E84-426E-40DD-AFC4-6F175D3DCCD1}">
              <a14:hiddenFill xmlns:a14="http://schemas.microsoft.com/office/drawing/2010/main">
                <a:solidFill>
                  <a:srgbClr val="FFFFFF"/>
                </a:solidFill>
              </a14:hiddenFill>
            </a:ext>
          </a:extLst>
        </p:spPr>
      </p:pic>
      <p:pic>
        <p:nvPicPr>
          <p:cNvPr id="4" name="software 1">
            <a:hlinkClick r:id="" action="ppaction://media"/>
            <a:extLst>
              <a:ext uri="{FF2B5EF4-FFF2-40B4-BE49-F238E27FC236}">
                <a16:creationId xmlns:a16="http://schemas.microsoft.com/office/drawing/2014/main" id="{1FC810B7-DE16-41B1-18F8-86DD50FF7B9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788144" y="4234249"/>
            <a:ext cx="609600" cy="609600"/>
          </a:xfrm>
          <a:prstGeom prst="rect">
            <a:avLst/>
          </a:prstGeom>
        </p:spPr>
      </p:pic>
      <p:pic>
        <p:nvPicPr>
          <p:cNvPr id="5" name="software 2a">
            <a:hlinkClick r:id="" action="ppaction://media"/>
            <a:extLst>
              <a:ext uri="{FF2B5EF4-FFF2-40B4-BE49-F238E27FC236}">
                <a16:creationId xmlns:a16="http://schemas.microsoft.com/office/drawing/2014/main" id="{DFC2E6FC-7AC9-CB9E-8F71-962CE537E87F}"/>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3488988" y="5302250"/>
            <a:ext cx="609600" cy="609600"/>
          </a:xfrm>
          <a:prstGeom prst="rect">
            <a:avLst/>
          </a:prstGeom>
        </p:spPr>
      </p:pic>
      <p:pic>
        <p:nvPicPr>
          <p:cNvPr id="7" name="software 2b">
            <a:hlinkClick r:id="" action="ppaction://media"/>
            <a:extLst>
              <a:ext uri="{FF2B5EF4-FFF2-40B4-BE49-F238E27FC236}">
                <a16:creationId xmlns:a16="http://schemas.microsoft.com/office/drawing/2014/main" id="{6D914D58-0BB4-16E9-00A7-61CA085158CA}"/>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4208125" y="6516688"/>
            <a:ext cx="609600" cy="609600"/>
          </a:xfrm>
          <a:prstGeom prst="rect">
            <a:avLst/>
          </a:prstGeom>
        </p:spPr>
      </p:pic>
    </p:spTree>
    <p:extLst>
      <p:ext uri="{BB962C8B-B14F-4D97-AF65-F5344CB8AC3E}">
        <p14:creationId xmlns:p14="http://schemas.microsoft.com/office/powerpoint/2010/main" val="281686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4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325"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89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7"/>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AF8C-A5F0-A36B-D593-336413145EC8}"/>
              </a:ext>
            </a:extLst>
          </p:cNvPr>
          <p:cNvSpPr>
            <a:spLocks noGrp="1"/>
          </p:cNvSpPr>
          <p:nvPr>
            <p:ph type="title"/>
          </p:nvPr>
        </p:nvSpPr>
        <p:spPr/>
        <p:txBody>
          <a:bodyPr/>
          <a:lstStyle/>
          <a:p>
            <a:r>
              <a:rPr lang="en-US" sz="5000"/>
              <a:t>User</a:t>
            </a:r>
            <a:r>
              <a:rPr lang="en-US"/>
              <a:t> interface</a:t>
            </a:r>
          </a:p>
        </p:txBody>
      </p:sp>
      <p:sp>
        <p:nvSpPr>
          <p:cNvPr id="3" name="Content Placeholder 2">
            <a:extLst>
              <a:ext uri="{FF2B5EF4-FFF2-40B4-BE49-F238E27FC236}">
                <a16:creationId xmlns:a16="http://schemas.microsoft.com/office/drawing/2014/main" id="{6A1C71C2-FCF1-23A9-9678-5CA30D425785}"/>
              </a:ext>
            </a:extLst>
          </p:cNvPr>
          <p:cNvSpPr>
            <a:spLocks noGrp="1"/>
          </p:cNvSpPr>
          <p:nvPr>
            <p:ph idx="1"/>
          </p:nvPr>
        </p:nvSpPr>
        <p:spPr/>
        <p:txBody>
          <a:bodyPr/>
          <a:lstStyle/>
          <a:p>
            <a:r>
              <a:rPr lang="en-US"/>
              <a:t>The user will select the needs of their plant by connecting to the garden via Wi-Fi and using our website.</a:t>
            </a:r>
          </a:p>
          <a:p>
            <a:r>
              <a:rPr lang="en-US"/>
              <a:t>Select by plant name from a list or input custom data.</a:t>
            </a:r>
          </a:p>
          <a:p>
            <a:r>
              <a:rPr lang="en-US"/>
              <a:t>The website will provide the data from the sensors on the project so that the user can see how the SMART Garden is caring for the plant.</a:t>
            </a:r>
          </a:p>
          <a:p>
            <a:r>
              <a:rPr lang="en-US">
                <a:highlight>
                  <a:srgbClr val="FF0000"/>
                </a:highlight>
              </a:rPr>
              <a:t>Mobile app (stretch goal mention?) will provide push notifications if the conditions become inhospitable.</a:t>
            </a:r>
          </a:p>
        </p:txBody>
      </p:sp>
    </p:spTree>
    <p:extLst>
      <p:ext uri="{BB962C8B-B14F-4D97-AF65-F5344CB8AC3E}">
        <p14:creationId xmlns:p14="http://schemas.microsoft.com/office/powerpoint/2010/main" val="71494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B6DF-C1C5-F871-7854-71D78FB35BE5}"/>
              </a:ext>
            </a:extLst>
          </p:cNvPr>
          <p:cNvSpPr>
            <a:spLocks noGrp="1"/>
          </p:cNvSpPr>
          <p:nvPr>
            <p:ph type="title"/>
          </p:nvPr>
        </p:nvSpPr>
        <p:spPr/>
        <p:txBody>
          <a:bodyPr/>
          <a:lstStyle/>
          <a:p>
            <a:r>
              <a:rPr lang="en-US"/>
              <a:t>Wireless Communication Method</a:t>
            </a:r>
          </a:p>
        </p:txBody>
      </p:sp>
      <p:graphicFrame>
        <p:nvGraphicFramePr>
          <p:cNvPr id="4" name="Content Placeholder 3">
            <a:extLst>
              <a:ext uri="{FF2B5EF4-FFF2-40B4-BE49-F238E27FC236}">
                <a16:creationId xmlns:a16="http://schemas.microsoft.com/office/drawing/2014/main" id="{DCF7BFDB-0865-2D30-8C72-0D7E287B8875}"/>
              </a:ext>
            </a:extLst>
          </p:cNvPr>
          <p:cNvGraphicFramePr>
            <a:graphicFrameLocks noGrp="1"/>
          </p:cNvGraphicFramePr>
          <p:nvPr>
            <p:ph idx="1"/>
            <p:extLst>
              <p:ext uri="{D42A27DB-BD31-4B8C-83A1-F6EECF244321}">
                <p14:modId xmlns:p14="http://schemas.microsoft.com/office/powerpoint/2010/main" val="1641155930"/>
              </p:ext>
            </p:extLst>
          </p:nvPr>
        </p:nvGraphicFramePr>
        <p:xfrm>
          <a:off x="515525" y="1446244"/>
          <a:ext cx="9449576" cy="1351065"/>
        </p:xfrm>
        <a:graphic>
          <a:graphicData uri="http://schemas.openxmlformats.org/drawingml/2006/table">
            <a:tbl>
              <a:tblPr firstRow="1" firstCol="1">
                <a:tableStyleId>{5C22544A-7EE6-4342-B048-85BDC9FD1C3A}</a:tableStyleId>
              </a:tblPr>
              <a:tblGrid>
                <a:gridCol w="1494691">
                  <a:extLst>
                    <a:ext uri="{9D8B030D-6E8A-4147-A177-3AD203B41FA5}">
                      <a16:colId xmlns:a16="http://schemas.microsoft.com/office/drawing/2014/main" val="1631643560"/>
                    </a:ext>
                  </a:extLst>
                </a:gridCol>
                <a:gridCol w="1955569">
                  <a:extLst>
                    <a:ext uri="{9D8B030D-6E8A-4147-A177-3AD203B41FA5}">
                      <a16:colId xmlns:a16="http://schemas.microsoft.com/office/drawing/2014/main" val="1134878764"/>
                    </a:ext>
                  </a:extLst>
                </a:gridCol>
                <a:gridCol w="1250358">
                  <a:extLst>
                    <a:ext uri="{9D8B030D-6E8A-4147-A177-3AD203B41FA5}">
                      <a16:colId xmlns:a16="http://schemas.microsoft.com/office/drawing/2014/main" val="3021987416"/>
                    </a:ext>
                  </a:extLst>
                </a:gridCol>
                <a:gridCol w="2268377">
                  <a:extLst>
                    <a:ext uri="{9D8B030D-6E8A-4147-A177-3AD203B41FA5}">
                      <a16:colId xmlns:a16="http://schemas.microsoft.com/office/drawing/2014/main" val="3781299975"/>
                    </a:ext>
                  </a:extLst>
                </a:gridCol>
                <a:gridCol w="2480581">
                  <a:extLst>
                    <a:ext uri="{9D8B030D-6E8A-4147-A177-3AD203B41FA5}">
                      <a16:colId xmlns:a16="http://schemas.microsoft.com/office/drawing/2014/main" val="452328980"/>
                    </a:ext>
                  </a:extLst>
                </a:gridCol>
              </a:tblGrid>
              <a:tr h="330619">
                <a:tc>
                  <a:txBody>
                    <a:bodyPr/>
                    <a:lstStyle/>
                    <a:p>
                      <a:pPr marL="0" marR="0" algn="ctr">
                        <a:lnSpc>
                          <a:spcPct val="107000"/>
                        </a:lnSpc>
                        <a:spcBef>
                          <a:spcPts val="0"/>
                        </a:spcBef>
                        <a:spcAft>
                          <a:spcPts val="0"/>
                        </a:spcAft>
                      </a:pPr>
                      <a:r>
                        <a:rPr lang="en-US" sz="1600">
                          <a:effectLst/>
                        </a:rPr>
                        <a:t>Method</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Data Rate</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Range</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Power Consumption</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Security</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6321675"/>
                  </a:ext>
                </a:extLst>
              </a:tr>
              <a:tr h="452215">
                <a:tc>
                  <a:txBody>
                    <a:bodyPr/>
                    <a:lstStyle/>
                    <a:p>
                      <a:pPr marL="0" marR="0" algn="ctr">
                        <a:lnSpc>
                          <a:spcPct val="107000"/>
                        </a:lnSpc>
                        <a:spcBef>
                          <a:spcPts val="0"/>
                        </a:spcBef>
                        <a:spcAft>
                          <a:spcPts val="0"/>
                        </a:spcAft>
                      </a:pPr>
                      <a:r>
                        <a:rPr lang="en-US" sz="1600">
                          <a:effectLst/>
                        </a:rPr>
                        <a:t>Wi-Fi</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~23-190 Mb/s </a:t>
                      </a:r>
                    </a:p>
                    <a:p>
                      <a:pPr marL="0" marR="0" algn="ctr">
                        <a:lnSpc>
                          <a:spcPct val="107000"/>
                        </a:lnSpc>
                        <a:spcBef>
                          <a:spcPts val="0"/>
                        </a:spcBef>
                        <a:spcAft>
                          <a:spcPts val="0"/>
                        </a:spcAft>
                      </a:pPr>
                      <a:r>
                        <a:rPr lang="en-US" sz="1600">
                          <a:effectLst/>
                        </a:rPr>
                        <a:t>(8Mb/s Arduino Uno)</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20 m</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0.01 - 100 </a:t>
                      </a:r>
                      <a:r>
                        <a:rPr lang="en-US" sz="1600" err="1">
                          <a:effectLst/>
                        </a:rPr>
                        <a:t>mW</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Key-matching</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9620393"/>
                  </a:ext>
                </a:extLst>
              </a:tr>
              <a:tr h="330619">
                <a:tc>
                  <a:txBody>
                    <a:bodyPr/>
                    <a:lstStyle/>
                    <a:p>
                      <a:pPr marL="0" marR="0" algn="ctr">
                        <a:lnSpc>
                          <a:spcPct val="107000"/>
                        </a:lnSpc>
                        <a:spcBef>
                          <a:spcPts val="0"/>
                        </a:spcBef>
                        <a:spcAft>
                          <a:spcPts val="0"/>
                        </a:spcAft>
                      </a:pPr>
                      <a:r>
                        <a:rPr lang="en-US" sz="1600">
                          <a:effectLst/>
                        </a:rPr>
                        <a:t>Bluetooth</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~24 Mb/s</a:t>
                      </a:r>
                    </a:p>
                    <a:p>
                      <a:pPr marL="0" marR="0" lvl="0" indent="0" algn="ctr" defTabSz="914400" rtl="0" eaLnBrk="1" fontAlgn="auto" latinLnBrk="0" hangingPunct="1">
                        <a:lnSpc>
                          <a:spcPct val="107000"/>
                        </a:lnSpc>
                        <a:spcBef>
                          <a:spcPts val="0"/>
                        </a:spcBef>
                        <a:spcAft>
                          <a:spcPts val="0"/>
                        </a:spcAft>
                        <a:buClrTx/>
                        <a:buSzTx/>
                        <a:buFontTx/>
                        <a:buNone/>
                        <a:tabLst/>
                        <a:defRPr/>
                      </a:pPr>
                      <a:r>
                        <a:rPr lang="en-US" sz="1600" kern="1200">
                          <a:solidFill>
                            <a:schemeClr val="dk1"/>
                          </a:solidFill>
                          <a:effectLst/>
                          <a:latin typeface="+mn-lt"/>
                          <a:ea typeface="+mn-ea"/>
                          <a:cs typeface="+mn-cs"/>
                        </a:rPr>
                        <a:t>(8Mb/s Arduino Uno)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10 m</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40 – 100 </a:t>
                      </a:r>
                      <a:r>
                        <a:rPr lang="en-US" sz="1600" err="1">
                          <a:effectLst/>
                        </a:rPr>
                        <a:t>mW</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rPr>
                        <a:t>WPA3 / WEP</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2098996"/>
                  </a:ext>
                </a:extLst>
              </a:tr>
            </a:tbl>
          </a:graphicData>
        </a:graphic>
      </p:graphicFrame>
      <p:sp>
        <p:nvSpPr>
          <p:cNvPr id="5" name="Content Placeholder 2">
            <a:extLst>
              <a:ext uri="{FF2B5EF4-FFF2-40B4-BE49-F238E27FC236}">
                <a16:creationId xmlns:a16="http://schemas.microsoft.com/office/drawing/2014/main" id="{F7BC859E-7F3F-5C9D-8C8F-6E74ED201F4C}"/>
              </a:ext>
            </a:extLst>
          </p:cNvPr>
          <p:cNvSpPr txBox="1">
            <a:spLocks/>
          </p:cNvSpPr>
          <p:nvPr/>
        </p:nvSpPr>
        <p:spPr>
          <a:xfrm>
            <a:off x="838200" y="2899611"/>
            <a:ext cx="9101537" cy="332991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data transfer rate is not an obstacle since our project doesn’t require transferring large files or a huge quantity of data. </a:t>
            </a:r>
          </a:p>
          <a:p>
            <a:r>
              <a:rPr lang="en-US"/>
              <a:t>Wi-Fi’s higher range means fewer limitations on where the garden can be placed.</a:t>
            </a:r>
          </a:p>
          <a:p>
            <a:r>
              <a:rPr lang="en-US"/>
              <a:t>Lower possible power consumption means the battery can last longer than if Bluetooth were used.</a:t>
            </a:r>
          </a:p>
          <a:p>
            <a:r>
              <a:rPr lang="en-US"/>
              <a:t>Wi-Fi is more secure than Bluetooth and products must be officially certified to be allowed to claim they are “Wi-Fi CERTIFIED”</a:t>
            </a:r>
          </a:p>
          <a:p>
            <a:r>
              <a:rPr lang="en-US"/>
              <a:t>Our final choice was to use Wi-Fi.</a:t>
            </a:r>
          </a:p>
        </p:txBody>
      </p:sp>
      <p:pic>
        <p:nvPicPr>
          <p:cNvPr id="1026" name="Picture 2">
            <a:extLst>
              <a:ext uri="{FF2B5EF4-FFF2-40B4-BE49-F238E27FC236}">
                <a16:creationId xmlns:a16="http://schemas.microsoft.com/office/drawing/2014/main" id="{EE30C733-C0A1-0592-4C53-318144EA2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9590" y="4242324"/>
            <a:ext cx="2057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comms">
            <a:hlinkClick r:id="" action="ppaction://media"/>
            <a:extLst>
              <a:ext uri="{FF2B5EF4-FFF2-40B4-BE49-F238E27FC236}">
                <a16:creationId xmlns:a16="http://schemas.microsoft.com/office/drawing/2014/main" id="{6F10CB3F-5906-F854-EC8F-F88CD337ED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13585" y="6127750"/>
            <a:ext cx="730250" cy="730250"/>
          </a:xfrm>
          <a:prstGeom prst="rect">
            <a:avLst/>
          </a:prstGeom>
        </p:spPr>
      </p:pic>
    </p:spTree>
    <p:extLst>
      <p:ext uri="{BB962C8B-B14F-4D97-AF65-F5344CB8AC3E}">
        <p14:creationId xmlns:p14="http://schemas.microsoft.com/office/powerpoint/2010/main" val="24497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BD91-9BB0-A451-8980-D0FD09B0C2B2}"/>
              </a:ext>
            </a:extLst>
          </p:cNvPr>
          <p:cNvSpPr>
            <a:spLocks noGrp="1"/>
          </p:cNvSpPr>
          <p:nvPr>
            <p:ph type="title"/>
          </p:nvPr>
        </p:nvSpPr>
        <p:spPr/>
        <p:txBody>
          <a:bodyPr/>
          <a:lstStyle/>
          <a:p>
            <a:r>
              <a:rPr lang="en-US" err="1">
                <a:ea typeface="Calibri Light"/>
                <a:cs typeface="Calibri Light"/>
              </a:rPr>
              <a:t>WiFi</a:t>
            </a:r>
            <a:r>
              <a:rPr lang="en-US">
                <a:ea typeface="Calibri Light"/>
                <a:cs typeface="Calibri Light"/>
              </a:rPr>
              <a:t> Serial Transceiver </a:t>
            </a:r>
            <a:endParaRPr lang="en-US"/>
          </a:p>
        </p:txBody>
      </p:sp>
      <p:pic>
        <p:nvPicPr>
          <p:cNvPr id="5" name="Picture 5" descr="A picture containing text, electronics, circuit&#10;&#10;Description automatically generated">
            <a:extLst>
              <a:ext uri="{FF2B5EF4-FFF2-40B4-BE49-F238E27FC236}">
                <a16:creationId xmlns:a16="http://schemas.microsoft.com/office/drawing/2014/main" id="{2E003B4B-60FD-8EEC-B36B-04C8BDE0BAB7}"/>
              </a:ext>
            </a:extLst>
          </p:cNvPr>
          <p:cNvPicPr>
            <a:picLocks noGrp="1" noChangeAspect="1"/>
          </p:cNvPicPr>
          <p:nvPr>
            <p:ph idx="1"/>
          </p:nvPr>
        </p:nvPicPr>
        <p:blipFill>
          <a:blip r:embed="rId4"/>
          <a:stretch>
            <a:fillRect/>
          </a:stretch>
        </p:blipFill>
        <p:spPr>
          <a:xfrm>
            <a:off x="584259" y="1721386"/>
            <a:ext cx="2219192" cy="1885959"/>
          </a:xfrm>
        </p:spPr>
      </p:pic>
      <p:pic>
        <p:nvPicPr>
          <p:cNvPr id="3" name="Picture 3" descr="Diagram, schematic&#10;&#10;Description automatically generated">
            <a:extLst>
              <a:ext uri="{FF2B5EF4-FFF2-40B4-BE49-F238E27FC236}">
                <a16:creationId xmlns:a16="http://schemas.microsoft.com/office/drawing/2014/main" id="{6FB22A52-2322-98A1-3236-E1F508B39526}"/>
              </a:ext>
            </a:extLst>
          </p:cNvPr>
          <p:cNvPicPr>
            <a:picLocks noChangeAspect="1"/>
          </p:cNvPicPr>
          <p:nvPr/>
        </p:nvPicPr>
        <p:blipFill>
          <a:blip r:embed="rId5"/>
          <a:stretch>
            <a:fillRect/>
          </a:stretch>
        </p:blipFill>
        <p:spPr>
          <a:xfrm rot="5400000">
            <a:off x="2041078" y="2817815"/>
            <a:ext cx="4570185" cy="2372869"/>
          </a:xfrm>
          <a:prstGeom prst="rect">
            <a:avLst/>
          </a:prstGeom>
        </p:spPr>
      </p:pic>
      <p:pic>
        <p:nvPicPr>
          <p:cNvPr id="4" name="wifi module">
            <a:hlinkClick r:id="" action="ppaction://media"/>
            <a:extLst>
              <a:ext uri="{FF2B5EF4-FFF2-40B4-BE49-F238E27FC236}">
                <a16:creationId xmlns:a16="http://schemas.microsoft.com/office/drawing/2014/main" id="{36004593-077C-DDDD-3CD5-3E2CD235AE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41017" y="6046897"/>
            <a:ext cx="730250" cy="730250"/>
          </a:xfrm>
          <a:prstGeom prst="rect">
            <a:avLst/>
          </a:prstGeom>
        </p:spPr>
      </p:pic>
      <p:graphicFrame>
        <p:nvGraphicFramePr>
          <p:cNvPr id="8" name="TextBox 5">
            <a:extLst>
              <a:ext uri="{FF2B5EF4-FFF2-40B4-BE49-F238E27FC236}">
                <a16:creationId xmlns:a16="http://schemas.microsoft.com/office/drawing/2014/main" id="{7EC13C36-1984-8A4A-B0AD-C92F5533E197}"/>
              </a:ext>
            </a:extLst>
          </p:cNvPr>
          <p:cNvGraphicFramePr/>
          <p:nvPr>
            <p:extLst>
              <p:ext uri="{D42A27DB-BD31-4B8C-83A1-F6EECF244321}">
                <p14:modId xmlns:p14="http://schemas.microsoft.com/office/powerpoint/2010/main" val="1418792425"/>
              </p:ext>
            </p:extLst>
          </p:nvPr>
        </p:nvGraphicFramePr>
        <p:xfrm>
          <a:off x="7136878" y="504895"/>
          <a:ext cx="3694964" cy="58480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3809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BD91-9BB0-A451-8980-D0FD09B0C2B2}"/>
              </a:ext>
            </a:extLst>
          </p:cNvPr>
          <p:cNvSpPr>
            <a:spLocks noGrp="1"/>
          </p:cNvSpPr>
          <p:nvPr>
            <p:ph type="title"/>
          </p:nvPr>
        </p:nvSpPr>
        <p:spPr/>
        <p:txBody>
          <a:bodyPr/>
          <a:lstStyle/>
          <a:p>
            <a:r>
              <a:rPr lang="en-US" err="1">
                <a:ea typeface="Calibri Light"/>
                <a:cs typeface="Calibri Light"/>
              </a:rPr>
              <a:t>WiFi</a:t>
            </a:r>
            <a:r>
              <a:rPr lang="en-US">
                <a:ea typeface="Calibri Light"/>
                <a:cs typeface="Calibri Light"/>
              </a:rPr>
              <a:t> Serial Transceiver </a:t>
            </a:r>
            <a:endParaRPr lang="en-US"/>
          </a:p>
        </p:txBody>
      </p:sp>
      <p:sp>
        <p:nvSpPr>
          <p:cNvPr id="6" name="TextBox 5">
            <a:extLst>
              <a:ext uri="{FF2B5EF4-FFF2-40B4-BE49-F238E27FC236}">
                <a16:creationId xmlns:a16="http://schemas.microsoft.com/office/drawing/2014/main" id="{C5038AB9-390D-A1EB-8F82-CF60A22811FE}"/>
              </a:ext>
            </a:extLst>
          </p:cNvPr>
          <p:cNvSpPr txBox="1"/>
          <p:nvPr/>
        </p:nvSpPr>
        <p:spPr>
          <a:xfrm>
            <a:off x="6729438" y="755647"/>
            <a:ext cx="47669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endParaRPr lang="en-US" sz="2800">
              <a:ea typeface="Calibri"/>
              <a:cs typeface="Calibri"/>
            </a:endParaRPr>
          </a:p>
        </p:txBody>
      </p:sp>
      <p:pic>
        <p:nvPicPr>
          <p:cNvPr id="8" name="Picture 8" descr="A picture containing text, electronics&#10;&#10;Description automatically generated">
            <a:extLst>
              <a:ext uri="{FF2B5EF4-FFF2-40B4-BE49-F238E27FC236}">
                <a16:creationId xmlns:a16="http://schemas.microsoft.com/office/drawing/2014/main" id="{D4C3C010-04C2-92E1-FE17-F374B40FEF94}"/>
              </a:ext>
            </a:extLst>
          </p:cNvPr>
          <p:cNvPicPr>
            <a:picLocks noGrp="1" noChangeAspect="1"/>
          </p:cNvPicPr>
          <p:nvPr>
            <p:ph idx="1"/>
          </p:nvPr>
        </p:nvPicPr>
        <p:blipFill>
          <a:blip r:embed="rId4"/>
          <a:stretch>
            <a:fillRect/>
          </a:stretch>
        </p:blipFill>
        <p:spPr>
          <a:xfrm>
            <a:off x="837031" y="1906962"/>
            <a:ext cx="4623219" cy="3469795"/>
          </a:xfrm>
        </p:spPr>
      </p:pic>
      <p:pic>
        <p:nvPicPr>
          <p:cNvPr id="3" name="wifi demo">
            <a:hlinkClick r:id="" action="ppaction://media"/>
            <a:extLst>
              <a:ext uri="{FF2B5EF4-FFF2-40B4-BE49-F238E27FC236}">
                <a16:creationId xmlns:a16="http://schemas.microsoft.com/office/drawing/2014/main" id="{CCA8AF5E-8CAF-45AF-18C7-312AF3B253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50161" y="6127750"/>
            <a:ext cx="730250" cy="730250"/>
          </a:xfrm>
          <a:prstGeom prst="rect">
            <a:avLst/>
          </a:prstGeom>
        </p:spPr>
      </p:pic>
    </p:spTree>
    <p:extLst>
      <p:ext uri="{BB962C8B-B14F-4D97-AF65-F5344CB8AC3E}">
        <p14:creationId xmlns:p14="http://schemas.microsoft.com/office/powerpoint/2010/main" val="367376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F917-9915-4DDF-7155-EBA28681A8E4}"/>
              </a:ext>
            </a:extLst>
          </p:cNvPr>
          <p:cNvSpPr>
            <a:spLocks noGrp="1"/>
          </p:cNvSpPr>
          <p:nvPr>
            <p:ph type="title"/>
          </p:nvPr>
        </p:nvSpPr>
        <p:spPr/>
        <p:txBody>
          <a:bodyPr/>
          <a:lstStyle/>
          <a:p>
            <a:r>
              <a:rPr lang="en-US"/>
              <a:t>GANTT SLIDE HERE</a:t>
            </a:r>
          </a:p>
        </p:txBody>
      </p:sp>
      <p:sp>
        <p:nvSpPr>
          <p:cNvPr id="3" name="Content Placeholder 2">
            <a:extLst>
              <a:ext uri="{FF2B5EF4-FFF2-40B4-BE49-F238E27FC236}">
                <a16:creationId xmlns:a16="http://schemas.microsoft.com/office/drawing/2014/main" id="{17418E97-6A40-1DD0-799D-1F2B1650D2AC}"/>
              </a:ext>
            </a:extLst>
          </p:cNvPr>
          <p:cNvSpPr>
            <a:spLocks noGrp="1"/>
          </p:cNvSpPr>
          <p:nvPr>
            <p:ph idx="1"/>
          </p:nvPr>
        </p:nvSpPr>
        <p:spPr/>
        <p:txBody>
          <a:bodyPr/>
          <a:lstStyle/>
          <a:p>
            <a:r>
              <a:rPr lang="en-US"/>
              <a:t>optional</a:t>
            </a:r>
          </a:p>
        </p:txBody>
      </p:sp>
    </p:spTree>
    <p:extLst>
      <p:ext uri="{BB962C8B-B14F-4D97-AF65-F5344CB8AC3E}">
        <p14:creationId xmlns:p14="http://schemas.microsoft.com/office/powerpoint/2010/main" val="2946327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00FB-C1CC-DE7A-96C4-1A75EF56B2BD}"/>
              </a:ext>
            </a:extLst>
          </p:cNvPr>
          <p:cNvSpPr>
            <a:spLocks noGrp="1"/>
          </p:cNvSpPr>
          <p:nvPr>
            <p:ph type="title"/>
          </p:nvPr>
        </p:nvSpPr>
        <p:spPr/>
        <p:txBody>
          <a:bodyPr/>
          <a:lstStyle/>
          <a:p>
            <a:r>
              <a:rPr lang="en-US">
                <a:ea typeface="Calibri Light"/>
                <a:cs typeface="Calibri Light"/>
              </a:rPr>
              <a:t>Budget</a:t>
            </a:r>
            <a:endParaRPr lang="en-US"/>
          </a:p>
        </p:txBody>
      </p:sp>
      <p:sp>
        <p:nvSpPr>
          <p:cNvPr id="3" name="Content Placeholder 2">
            <a:extLst>
              <a:ext uri="{FF2B5EF4-FFF2-40B4-BE49-F238E27FC236}">
                <a16:creationId xmlns:a16="http://schemas.microsoft.com/office/drawing/2014/main" id="{F88214DA-9DED-1D08-61FB-56ADE83177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93693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931B-CAD8-EDE5-D20C-884E07507F47}"/>
              </a:ext>
            </a:extLst>
          </p:cNvPr>
          <p:cNvSpPr>
            <a:spLocks noGrp="1"/>
          </p:cNvSpPr>
          <p:nvPr>
            <p:ph type="title"/>
          </p:nvPr>
        </p:nvSpPr>
        <p:spPr/>
        <p:txBody>
          <a:bodyPr/>
          <a:lstStyle/>
          <a:p>
            <a:r>
              <a:rPr lang="en-US">
                <a:ea typeface="Calibri Light"/>
                <a:cs typeface="Calibri Light"/>
              </a:rPr>
              <a:t>Project Status</a:t>
            </a:r>
          </a:p>
        </p:txBody>
      </p:sp>
      <p:pic>
        <p:nvPicPr>
          <p:cNvPr id="4" name="Picture 4" descr="Chart, bar chart&#10;&#10;Description automatically generated">
            <a:extLst>
              <a:ext uri="{FF2B5EF4-FFF2-40B4-BE49-F238E27FC236}">
                <a16:creationId xmlns:a16="http://schemas.microsoft.com/office/drawing/2014/main" id="{02AA0A1F-FB6C-5E23-6D9D-AACD8FE67082}"/>
              </a:ext>
            </a:extLst>
          </p:cNvPr>
          <p:cNvPicPr>
            <a:picLocks noGrp="1" noChangeAspect="1"/>
          </p:cNvPicPr>
          <p:nvPr>
            <p:ph idx="1"/>
          </p:nvPr>
        </p:nvPicPr>
        <p:blipFill rotWithShape="1">
          <a:blip r:embed="rId5"/>
          <a:srcRect t="10891" r="-204"/>
          <a:stretch/>
        </p:blipFill>
        <p:spPr>
          <a:xfrm>
            <a:off x="193980" y="1842978"/>
            <a:ext cx="7102659" cy="3930481"/>
          </a:xfrm>
        </p:spPr>
      </p:pic>
      <p:sp>
        <p:nvSpPr>
          <p:cNvPr id="5" name="TextBox 4">
            <a:extLst>
              <a:ext uri="{FF2B5EF4-FFF2-40B4-BE49-F238E27FC236}">
                <a16:creationId xmlns:a16="http://schemas.microsoft.com/office/drawing/2014/main" id="{AECCEC5A-9643-5384-842B-14D5C8DE077B}"/>
              </a:ext>
            </a:extLst>
          </p:cNvPr>
          <p:cNvSpPr txBox="1"/>
          <p:nvPr/>
        </p:nvSpPr>
        <p:spPr>
          <a:xfrm>
            <a:off x="7592767" y="1546958"/>
            <a:ext cx="405441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ea typeface="Calibri" panose="020F0502020204030204"/>
                <a:cs typeface="Calibri" panose="020F0502020204030204"/>
              </a:rPr>
              <a:t>Jonathan: Physical Build/Software Testing</a:t>
            </a:r>
          </a:p>
          <a:p>
            <a:pPr marL="285750" indent="-285750">
              <a:buFont typeface="Arial"/>
              <a:buChar char="•"/>
            </a:pPr>
            <a:endParaRPr lang="en-US" sz="2400">
              <a:ea typeface="Calibri" panose="020F0502020204030204"/>
              <a:cs typeface="Calibri" panose="020F0502020204030204"/>
            </a:endParaRPr>
          </a:p>
          <a:p>
            <a:pPr marL="285750" indent="-285750">
              <a:buFont typeface="Arial"/>
              <a:buChar char="•"/>
            </a:pPr>
            <a:r>
              <a:rPr lang="en-US" sz="2400">
                <a:ea typeface="Calibri" panose="020F0502020204030204"/>
                <a:cs typeface="Calibri" panose="020F0502020204030204"/>
              </a:rPr>
              <a:t>Kevin: Database/Software Development</a:t>
            </a:r>
          </a:p>
          <a:p>
            <a:pPr marL="285750" indent="-285750">
              <a:buFont typeface="Arial"/>
              <a:buChar char="•"/>
            </a:pPr>
            <a:endParaRPr lang="en-US" sz="2400">
              <a:ea typeface="Calibri" panose="020F0502020204030204"/>
              <a:cs typeface="Calibri" panose="020F0502020204030204"/>
            </a:endParaRPr>
          </a:p>
          <a:p>
            <a:pPr marL="285750" indent="-285750">
              <a:buFont typeface="Arial"/>
              <a:buChar char="•"/>
            </a:pPr>
            <a:r>
              <a:rPr lang="en-US" sz="2400">
                <a:ea typeface="Calibri" panose="020F0502020204030204"/>
                <a:cs typeface="Calibri" panose="020F0502020204030204"/>
              </a:rPr>
              <a:t>Ryan: Mobile App Development/Wireless Communication</a:t>
            </a:r>
          </a:p>
          <a:p>
            <a:pPr marL="285750" indent="-285750">
              <a:buFont typeface="Arial"/>
              <a:buChar char="•"/>
            </a:pPr>
            <a:endParaRPr lang="en-US" sz="2400">
              <a:ea typeface="Calibri" panose="020F0502020204030204"/>
              <a:cs typeface="Calibri" panose="020F0502020204030204"/>
            </a:endParaRPr>
          </a:p>
          <a:p>
            <a:pPr marL="285750" indent="-285750">
              <a:buFont typeface="Arial"/>
              <a:buChar char="•"/>
            </a:pPr>
            <a:r>
              <a:rPr lang="en-US" sz="2400">
                <a:ea typeface="Calibri" panose="020F0502020204030204"/>
                <a:cs typeface="Calibri" panose="020F0502020204030204"/>
              </a:rPr>
              <a:t>Lauren: PCB/Hardware Testing</a:t>
            </a:r>
          </a:p>
        </p:txBody>
      </p:sp>
      <p:pic>
        <p:nvPicPr>
          <p:cNvPr id="3" name="Picture 2" descr="A person with a mustache&#10;&#10;Description automatically generated with medium confidence">
            <a:extLst>
              <a:ext uri="{FF2B5EF4-FFF2-40B4-BE49-F238E27FC236}">
                <a16:creationId xmlns:a16="http://schemas.microsoft.com/office/drawing/2014/main" id="{1F748913-C080-7C52-281B-8696A294DE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7804" y="-5705"/>
            <a:ext cx="994384" cy="1325563"/>
          </a:xfrm>
          <a:prstGeom prst="rect">
            <a:avLst/>
          </a:prstGeom>
        </p:spPr>
      </p:pic>
      <p:pic>
        <p:nvPicPr>
          <p:cNvPr id="6" name="Recorded Sound">
            <a:hlinkClick r:id="" action="ppaction://media"/>
            <a:extLst>
              <a:ext uri="{FF2B5EF4-FFF2-40B4-BE49-F238E27FC236}">
                <a16:creationId xmlns:a16="http://schemas.microsoft.com/office/drawing/2014/main" id="{C960C340-2464-EE99-BF1B-4AE4D1755D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96800" y="6071273"/>
            <a:ext cx="609600" cy="609600"/>
          </a:xfrm>
          <a:prstGeom prst="rect">
            <a:avLst/>
          </a:prstGeom>
        </p:spPr>
      </p:pic>
    </p:spTree>
    <p:extLst>
      <p:ext uri="{BB962C8B-B14F-4D97-AF65-F5344CB8AC3E}">
        <p14:creationId xmlns:p14="http://schemas.microsoft.com/office/powerpoint/2010/main" val="106052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3B8A6984-1230-49D7-B72E-DE41BBFCC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3D3D8-5282-DE9B-C2C7-83F48C9D0BAE}"/>
              </a:ext>
            </a:extLst>
          </p:cNvPr>
          <p:cNvSpPr>
            <a:spLocks noGrp="1"/>
          </p:cNvSpPr>
          <p:nvPr>
            <p:ph type="title"/>
          </p:nvPr>
        </p:nvSpPr>
        <p:spPr>
          <a:xfrm>
            <a:off x="838200" y="365760"/>
            <a:ext cx="10515600" cy="1325563"/>
          </a:xfrm>
        </p:spPr>
        <p:txBody>
          <a:bodyPr>
            <a:normAutofit/>
          </a:bodyPr>
          <a:lstStyle/>
          <a:p>
            <a:r>
              <a:rPr lang="en-US">
                <a:solidFill>
                  <a:schemeClr val="bg1"/>
                </a:solidFill>
              </a:rPr>
              <a:t>Objectives and Goals</a:t>
            </a:r>
          </a:p>
        </p:txBody>
      </p:sp>
      <p:pic>
        <p:nvPicPr>
          <p:cNvPr id="2050" name="Picture 2" descr="Leaf with solid fill">
            <a:extLst>
              <a:ext uri="{FF2B5EF4-FFF2-40B4-BE49-F238E27FC236}">
                <a16:creationId xmlns:a16="http://schemas.microsoft.com/office/drawing/2014/main" id="{F7C05F60-E80F-E4DA-7136-07211E425F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101" r="-1" b="13137"/>
          <a:stretch/>
        </p:blipFill>
        <p:spPr bwMode="auto">
          <a:xfrm>
            <a:off x="841248" y="2276857"/>
            <a:ext cx="5015484" cy="390010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1BF0359-A170-7BBD-AB59-13148DF9240C}"/>
              </a:ext>
            </a:extLst>
          </p:cNvPr>
          <p:cNvSpPr>
            <a:spLocks noGrp="1"/>
          </p:cNvSpPr>
          <p:nvPr>
            <p:ph idx="1"/>
          </p:nvPr>
        </p:nvSpPr>
        <p:spPr>
          <a:xfrm>
            <a:off x="6335270" y="2276857"/>
            <a:ext cx="5015484" cy="3900106"/>
          </a:xfrm>
        </p:spPr>
        <p:txBody>
          <a:bodyPr anchor="ctr">
            <a:normAutofit/>
          </a:bodyPr>
          <a:lstStyle/>
          <a:p>
            <a:r>
              <a:rPr lang="en-US" sz="1700"/>
              <a:t>Create a Dynamic Automated Garden system</a:t>
            </a:r>
          </a:p>
          <a:p>
            <a:endParaRPr lang="en-US" sz="1700"/>
          </a:p>
          <a:p>
            <a:r>
              <a:rPr lang="en-US" sz="1700"/>
              <a:t>Automate house plant care</a:t>
            </a:r>
          </a:p>
          <a:p>
            <a:endParaRPr lang="en-US" sz="1700"/>
          </a:p>
          <a:p>
            <a:r>
              <a:rPr lang="en-US" sz="1700"/>
              <a:t>Create a webapp that displays areas of interest </a:t>
            </a:r>
          </a:p>
          <a:p>
            <a:endParaRPr lang="en-US" sz="1700"/>
          </a:p>
          <a:p>
            <a:r>
              <a:rPr lang="en-US" sz="1700"/>
              <a:t>Maintain system and plant integrity through end of life </a:t>
            </a:r>
          </a:p>
          <a:p>
            <a:endParaRPr lang="en-US" sz="1700"/>
          </a:p>
          <a:p>
            <a:r>
              <a:rPr lang="en-US" sz="1700"/>
              <a:t>Scalable system that can range from 1 to many SMART Garden systems and maintain overall goals</a:t>
            </a:r>
          </a:p>
        </p:txBody>
      </p:sp>
      <p:pic>
        <p:nvPicPr>
          <p:cNvPr id="4" name="Picture 3" descr="A person with a mustache&#10;&#10;Description automatically generated with medium confidence">
            <a:extLst>
              <a:ext uri="{FF2B5EF4-FFF2-40B4-BE49-F238E27FC236}">
                <a16:creationId xmlns:a16="http://schemas.microsoft.com/office/drawing/2014/main" id="{67DAD0B6-FA58-052B-649F-0671D95A81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25249" y="111228"/>
            <a:ext cx="1266751" cy="1688641"/>
          </a:xfrm>
          <a:prstGeom prst="rect">
            <a:avLst/>
          </a:prstGeom>
        </p:spPr>
      </p:pic>
      <p:pic>
        <p:nvPicPr>
          <p:cNvPr id="5" name="Recorded Sound">
            <a:hlinkClick r:id="" action="ppaction://media"/>
            <a:extLst>
              <a:ext uri="{FF2B5EF4-FFF2-40B4-BE49-F238E27FC236}">
                <a16:creationId xmlns:a16="http://schemas.microsoft.com/office/drawing/2014/main" id="{C087CD73-BD6A-C840-9C87-57C41BE8CC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07823" y="6176963"/>
            <a:ext cx="609600" cy="609600"/>
          </a:xfrm>
          <a:prstGeom prst="rect">
            <a:avLst/>
          </a:prstGeom>
        </p:spPr>
      </p:pic>
    </p:spTree>
    <p:extLst>
      <p:ext uri="{BB962C8B-B14F-4D97-AF65-F5344CB8AC3E}">
        <p14:creationId xmlns:p14="http://schemas.microsoft.com/office/powerpoint/2010/main" val="377624435"/>
      </p:ext>
    </p:extLst>
  </p:cSld>
  <p:clrMapOvr>
    <a:masterClrMapping/>
  </p:clrMapOvr>
  <mc:AlternateContent xmlns:mc="http://schemas.openxmlformats.org/markup-compatibility/2006" xmlns:p14="http://schemas.microsoft.com/office/powerpoint/2010/main">
    <mc:Choice Requires="p14">
      <p:transition spd="slow" p14:dur="2000" advTm="46889"/>
    </mc:Choice>
    <mc:Fallback xmlns="">
      <p:transition spd="slow" advTm="46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8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3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34DB2-72F7-D6F1-711E-012CA998F08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Soil Moisture Level Equation</a:t>
            </a:r>
          </a:p>
        </p:txBody>
      </p:sp>
      <p:pic>
        <p:nvPicPr>
          <p:cNvPr id="4" name="Picture 4" descr="Chart, line chart&#10;&#10;Description automatically generated">
            <a:extLst>
              <a:ext uri="{FF2B5EF4-FFF2-40B4-BE49-F238E27FC236}">
                <a16:creationId xmlns:a16="http://schemas.microsoft.com/office/drawing/2014/main" id="{09EDD415-8502-10D3-5DAC-D173ECEE4A5C}"/>
              </a:ext>
            </a:extLst>
          </p:cNvPr>
          <p:cNvPicPr>
            <a:picLocks noGrp="1" noChangeAspect="1"/>
          </p:cNvPicPr>
          <p:nvPr>
            <p:ph idx="1"/>
          </p:nvPr>
        </p:nvPicPr>
        <p:blipFill>
          <a:blip r:embed="rId2"/>
          <a:stretch>
            <a:fillRect/>
          </a:stretch>
        </p:blipFill>
        <p:spPr>
          <a:xfrm>
            <a:off x="4967301" y="961812"/>
            <a:ext cx="5330796" cy="4930987"/>
          </a:xfrm>
          <a:prstGeom prst="rect">
            <a:avLst/>
          </a:prstGeom>
        </p:spPr>
      </p:pic>
    </p:spTree>
    <p:extLst>
      <p:ext uri="{BB962C8B-B14F-4D97-AF65-F5344CB8AC3E}">
        <p14:creationId xmlns:p14="http://schemas.microsoft.com/office/powerpoint/2010/main" val="6905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91FB5-FAF5-BBBB-C42F-B6C6694DE862}"/>
              </a:ext>
            </a:extLst>
          </p:cNvPr>
          <p:cNvSpPr>
            <a:spLocks noGrp="1"/>
          </p:cNvSpPr>
          <p:nvPr>
            <p:ph type="title"/>
          </p:nvPr>
        </p:nvSpPr>
        <p:spPr/>
        <p:txBody>
          <a:bodyPr/>
          <a:lstStyle/>
          <a:p>
            <a:pPr algn="ctr"/>
            <a:r>
              <a:rPr lang="en-US"/>
              <a:t>Advanced &amp; Stretch Goals </a:t>
            </a:r>
          </a:p>
        </p:txBody>
      </p:sp>
      <p:graphicFrame>
        <p:nvGraphicFramePr>
          <p:cNvPr id="8" name="Content Placeholder 2">
            <a:extLst>
              <a:ext uri="{FF2B5EF4-FFF2-40B4-BE49-F238E27FC236}">
                <a16:creationId xmlns:a16="http://schemas.microsoft.com/office/drawing/2014/main" id="{B3977822-3E06-3C7C-2C5F-707E5A84CB4C}"/>
              </a:ext>
            </a:extLst>
          </p:cNvPr>
          <p:cNvGraphicFramePr>
            <a:graphicFrameLocks noGrp="1"/>
          </p:cNvGraphicFramePr>
          <p:nvPr>
            <p:ph idx="1"/>
            <p:extLst>
              <p:ext uri="{D42A27DB-BD31-4B8C-83A1-F6EECF244321}">
                <p14:modId xmlns:p14="http://schemas.microsoft.com/office/powerpoint/2010/main" val="4170366148"/>
              </p:ext>
            </p:extLst>
          </p:nvPr>
        </p:nvGraphicFramePr>
        <p:xfrm>
          <a:off x="838199" y="1604827"/>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2" descr="Leaf with solid fill">
            <a:extLst>
              <a:ext uri="{FF2B5EF4-FFF2-40B4-BE49-F238E27FC236}">
                <a16:creationId xmlns:a16="http://schemas.microsoft.com/office/drawing/2014/main" id="{FFA44D37-F7E8-311B-114D-4AA0725AE9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1409" y="5313219"/>
            <a:ext cx="1544781" cy="15447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ith a mustache&#10;&#10;Description automatically generated with medium confidence">
            <a:extLst>
              <a:ext uri="{FF2B5EF4-FFF2-40B4-BE49-F238E27FC236}">
                <a16:creationId xmlns:a16="http://schemas.microsoft.com/office/drawing/2014/main" id="{641BE442-5E5A-9F32-4B31-3B7EF5DAF54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35437" y="-5705"/>
            <a:ext cx="1266751" cy="1688641"/>
          </a:xfrm>
          <a:prstGeom prst="rect">
            <a:avLst/>
          </a:prstGeom>
        </p:spPr>
      </p:pic>
      <p:pic>
        <p:nvPicPr>
          <p:cNvPr id="4" name="Recorded Sound">
            <a:hlinkClick r:id="" action="ppaction://media"/>
            <a:extLst>
              <a:ext uri="{FF2B5EF4-FFF2-40B4-BE49-F238E27FC236}">
                <a16:creationId xmlns:a16="http://schemas.microsoft.com/office/drawing/2014/main" id="{CAAB7660-2596-2642-B705-49F572AC840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443012" y="6085609"/>
            <a:ext cx="609600" cy="609600"/>
          </a:xfrm>
          <a:prstGeom prst="rect">
            <a:avLst/>
          </a:prstGeom>
        </p:spPr>
      </p:pic>
    </p:spTree>
    <p:extLst>
      <p:ext uri="{BB962C8B-B14F-4D97-AF65-F5344CB8AC3E}">
        <p14:creationId xmlns:p14="http://schemas.microsoft.com/office/powerpoint/2010/main" val="1646526515"/>
      </p:ext>
    </p:extLst>
  </p:cSld>
  <p:clrMapOvr>
    <a:masterClrMapping/>
  </p:clrMapOvr>
  <mc:AlternateContent xmlns:mc="http://schemas.openxmlformats.org/markup-compatibility/2006" xmlns:p14="http://schemas.microsoft.com/office/powerpoint/2010/main">
    <mc:Choice Requires="p14">
      <p:transition spd="slow" p14:dur="2000" advTm="52833"/>
    </mc:Choice>
    <mc:Fallback xmlns="">
      <p:transition spd="slow" advTm="52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0952-273E-36EE-F133-0763FD3DDE1E}"/>
              </a:ext>
            </a:extLst>
          </p:cNvPr>
          <p:cNvSpPr>
            <a:spLocks noGrp="1"/>
          </p:cNvSpPr>
          <p:nvPr>
            <p:ph type="title"/>
          </p:nvPr>
        </p:nvSpPr>
        <p:spPr>
          <a:xfrm>
            <a:off x="104178" y="981222"/>
            <a:ext cx="4020147" cy="3730752"/>
          </a:xfrm>
        </p:spPr>
        <p:txBody>
          <a:bodyPr vert="horz" lIns="91440" tIns="45720" rIns="91440" bIns="45720" rtlCol="0" anchor="t">
            <a:normAutofit/>
          </a:bodyPr>
          <a:lstStyle/>
          <a:p>
            <a:r>
              <a:rPr lang="en-US" sz="5000" i="1" kern="1200" spc="100" baseline="0">
                <a:solidFill>
                  <a:schemeClr val="tx1">
                    <a:lumMod val="85000"/>
                    <a:lumOff val="15000"/>
                  </a:schemeClr>
                </a:solidFill>
                <a:latin typeface="+mj-lt"/>
                <a:ea typeface="+mj-ea"/>
                <a:cs typeface="+mj-cs"/>
              </a:rPr>
              <a:t>SMART Garden Requirements and Specifications</a:t>
            </a:r>
          </a:p>
        </p:txBody>
      </p:sp>
      <p:graphicFrame>
        <p:nvGraphicFramePr>
          <p:cNvPr id="4" name="Table 4">
            <a:extLst>
              <a:ext uri="{FF2B5EF4-FFF2-40B4-BE49-F238E27FC236}">
                <a16:creationId xmlns:a16="http://schemas.microsoft.com/office/drawing/2014/main" id="{C61E48C7-34C7-DF9E-AD6C-FB87802C63F1}"/>
              </a:ext>
            </a:extLst>
          </p:cNvPr>
          <p:cNvGraphicFramePr>
            <a:graphicFrameLocks noGrp="1"/>
          </p:cNvGraphicFramePr>
          <p:nvPr>
            <p:extLst>
              <p:ext uri="{D42A27DB-BD31-4B8C-83A1-F6EECF244321}">
                <p14:modId xmlns:p14="http://schemas.microsoft.com/office/powerpoint/2010/main" val="3556670597"/>
              </p:ext>
            </p:extLst>
          </p:nvPr>
        </p:nvGraphicFramePr>
        <p:xfrm>
          <a:off x="4124325" y="819712"/>
          <a:ext cx="6525485" cy="5290026"/>
        </p:xfrm>
        <a:graphic>
          <a:graphicData uri="http://schemas.openxmlformats.org/drawingml/2006/table">
            <a:tbl>
              <a:tblPr firstRow="1" bandRow="1">
                <a:tableStyleId>{5C22544A-7EE6-4342-B048-85BDC9FD1C3A}</a:tableStyleId>
              </a:tblPr>
              <a:tblGrid>
                <a:gridCol w="3317673">
                  <a:extLst>
                    <a:ext uri="{9D8B030D-6E8A-4147-A177-3AD203B41FA5}">
                      <a16:colId xmlns:a16="http://schemas.microsoft.com/office/drawing/2014/main" val="1233991418"/>
                    </a:ext>
                  </a:extLst>
                </a:gridCol>
                <a:gridCol w="3207812">
                  <a:extLst>
                    <a:ext uri="{9D8B030D-6E8A-4147-A177-3AD203B41FA5}">
                      <a16:colId xmlns:a16="http://schemas.microsoft.com/office/drawing/2014/main" val="396614205"/>
                    </a:ext>
                  </a:extLst>
                </a:gridCol>
              </a:tblGrid>
              <a:tr h="566322">
                <a:tc>
                  <a:txBody>
                    <a:bodyPr/>
                    <a:lstStyle/>
                    <a:p>
                      <a:r>
                        <a:rPr lang="en-US" sz="1700"/>
                        <a:t>Requirement </a:t>
                      </a:r>
                    </a:p>
                  </a:txBody>
                  <a:tcPr marL="85177" marR="85177" marT="42588" marB="42588">
                    <a:solidFill>
                      <a:schemeClr val="tx1">
                        <a:lumMod val="65000"/>
                        <a:lumOff val="35000"/>
                      </a:schemeClr>
                    </a:solidFill>
                  </a:tcPr>
                </a:tc>
                <a:tc>
                  <a:txBody>
                    <a:bodyPr/>
                    <a:lstStyle/>
                    <a:p>
                      <a:r>
                        <a:rPr lang="en-US" sz="1700"/>
                        <a:t>Specification</a:t>
                      </a:r>
                    </a:p>
                  </a:txBody>
                  <a:tcPr marL="85177" marR="85177" marT="42588" marB="42588">
                    <a:solidFill>
                      <a:schemeClr val="tx1">
                        <a:lumMod val="65000"/>
                        <a:lumOff val="35000"/>
                      </a:schemeClr>
                    </a:solidFill>
                  </a:tcPr>
                </a:tc>
                <a:extLst>
                  <a:ext uri="{0D108BD9-81ED-4DB2-BD59-A6C34878D82A}">
                    <a16:rowId xmlns:a16="http://schemas.microsoft.com/office/drawing/2014/main" val="3406182394"/>
                  </a:ext>
                </a:extLst>
              </a:tr>
              <a:tr h="643548">
                <a:tc>
                  <a:txBody>
                    <a:bodyPr/>
                    <a:lstStyle/>
                    <a:p>
                      <a:r>
                        <a:rPr lang="en-US" sz="1700">
                          <a:solidFill>
                            <a:schemeClr val="bg1">
                              <a:lumMod val="85000"/>
                            </a:schemeClr>
                          </a:solidFill>
                        </a:rPr>
                        <a:t>Battery Operated</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1200 mAh </a:t>
                      </a:r>
                    </a:p>
                    <a:p>
                      <a:r>
                        <a:rPr lang="en-US" sz="1700">
                          <a:solidFill>
                            <a:schemeClr val="bg1">
                              <a:lumMod val="85000"/>
                            </a:schemeClr>
                          </a:solidFill>
                        </a:rPr>
                        <a:t>2 9 Volt battery configuration </a:t>
                      </a:r>
                    </a:p>
                  </a:txBody>
                  <a:tcPr marL="85177" marR="85177" marT="42588" marB="42588">
                    <a:solidFill>
                      <a:schemeClr val="tx1">
                        <a:lumMod val="65000"/>
                        <a:lumOff val="35000"/>
                      </a:schemeClr>
                    </a:solidFill>
                  </a:tcPr>
                </a:tc>
                <a:extLst>
                  <a:ext uri="{0D108BD9-81ED-4DB2-BD59-A6C34878D82A}">
                    <a16:rowId xmlns:a16="http://schemas.microsoft.com/office/drawing/2014/main" val="3291554345"/>
                  </a:ext>
                </a:extLst>
              </a:tr>
              <a:tr h="643548">
                <a:tc>
                  <a:txBody>
                    <a:bodyPr/>
                    <a:lstStyle/>
                    <a:p>
                      <a:r>
                        <a:rPr lang="en-US" sz="1700">
                          <a:solidFill>
                            <a:schemeClr val="bg1">
                              <a:lumMod val="85000"/>
                            </a:schemeClr>
                          </a:solidFill>
                        </a:rPr>
                        <a:t>Portable Design</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Length  – 18 in.</a:t>
                      </a:r>
                    </a:p>
                    <a:p>
                      <a:r>
                        <a:rPr lang="en-US" sz="1700">
                          <a:solidFill>
                            <a:schemeClr val="bg1">
                              <a:lumMod val="85000"/>
                            </a:schemeClr>
                          </a:solidFill>
                        </a:rPr>
                        <a:t>Width – 10 in. </a:t>
                      </a:r>
                    </a:p>
                    <a:p>
                      <a:r>
                        <a:rPr lang="en-US" sz="1700">
                          <a:solidFill>
                            <a:schemeClr val="bg1">
                              <a:lumMod val="85000"/>
                            </a:schemeClr>
                          </a:solidFill>
                        </a:rPr>
                        <a:t>Height – 7 in.</a:t>
                      </a:r>
                    </a:p>
                  </a:txBody>
                  <a:tcPr marL="85177" marR="85177" marT="42588" marB="42588">
                    <a:solidFill>
                      <a:schemeClr val="tx1">
                        <a:lumMod val="65000"/>
                        <a:lumOff val="35000"/>
                      </a:schemeClr>
                    </a:solidFill>
                  </a:tcPr>
                </a:tc>
                <a:extLst>
                  <a:ext uri="{0D108BD9-81ED-4DB2-BD59-A6C34878D82A}">
                    <a16:rowId xmlns:a16="http://schemas.microsoft.com/office/drawing/2014/main" val="290137422"/>
                  </a:ext>
                </a:extLst>
              </a:tr>
              <a:tr h="643548">
                <a:tc>
                  <a:txBody>
                    <a:bodyPr/>
                    <a:lstStyle/>
                    <a:p>
                      <a:r>
                        <a:rPr lang="en-US" sz="1700">
                          <a:solidFill>
                            <a:schemeClr val="bg1">
                              <a:lumMod val="85000"/>
                            </a:schemeClr>
                          </a:solidFill>
                        </a:rPr>
                        <a:t>Dual Pump </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&lt;70 L/Hr pump rate</a:t>
                      </a:r>
                    </a:p>
                  </a:txBody>
                  <a:tcPr marL="85177" marR="85177" marT="42588" marB="42588">
                    <a:solidFill>
                      <a:schemeClr val="tx1">
                        <a:lumMod val="65000"/>
                        <a:lumOff val="35000"/>
                      </a:schemeClr>
                    </a:solidFill>
                  </a:tcPr>
                </a:tc>
                <a:extLst>
                  <a:ext uri="{0D108BD9-81ED-4DB2-BD59-A6C34878D82A}">
                    <a16:rowId xmlns:a16="http://schemas.microsoft.com/office/drawing/2014/main" val="2202342210"/>
                  </a:ext>
                </a:extLst>
              </a:tr>
              <a:tr h="643548">
                <a:tc>
                  <a:txBody>
                    <a:bodyPr/>
                    <a:lstStyle/>
                    <a:p>
                      <a:r>
                        <a:rPr lang="en-US" sz="1700">
                          <a:solidFill>
                            <a:schemeClr val="bg1">
                              <a:lumMod val="85000"/>
                            </a:schemeClr>
                          </a:solidFill>
                        </a:rPr>
                        <a:t>Wireless Communication to Webapp</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WiFi Connectivity</a:t>
                      </a:r>
                    </a:p>
                  </a:txBody>
                  <a:tcPr marL="85177" marR="85177" marT="42588" marB="42588">
                    <a:solidFill>
                      <a:schemeClr val="tx1">
                        <a:lumMod val="65000"/>
                        <a:lumOff val="35000"/>
                      </a:schemeClr>
                    </a:solidFill>
                  </a:tcPr>
                </a:tc>
                <a:extLst>
                  <a:ext uri="{0D108BD9-81ED-4DB2-BD59-A6C34878D82A}">
                    <a16:rowId xmlns:a16="http://schemas.microsoft.com/office/drawing/2014/main" val="2857061233"/>
                  </a:ext>
                </a:extLst>
              </a:tr>
              <a:tr h="643548">
                <a:tc>
                  <a:txBody>
                    <a:bodyPr/>
                    <a:lstStyle/>
                    <a:p>
                      <a:r>
                        <a:rPr lang="en-US" sz="1700">
                          <a:solidFill>
                            <a:schemeClr val="bg1">
                              <a:lumMod val="85000"/>
                            </a:schemeClr>
                          </a:solidFill>
                        </a:rPr>
                        <a:t>Weather Sealed</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IPX4 or better </a:t>
                      </a:r>
                    </a:p>
                  </a:txBody>
                  <a:tcPr marL="85177" marR="85177" marT="42588" marB="42588">
                    <a:solidFill>
                      <a:schemeClr val="tx1">
                        <a:lumMod val="65000"/>
                        <a:lumOff val="35000"/>
                      </a:schemeClr>
                    </a:solidFill>
                  </a:tcPr>
                </a:tc>
                <a:extLst>
                  <a:ext uri="{0D108BD9-81ED-4DB2-BD59-A6C34878D82A}">
                    <a16:rowId xmlns:a16="http://schemas.microsoft.com/office/drawing/2014/main" val="3470963414"/>
                  </a:ext>
                </a:extLst>
              </a:tr>
              <a:tr h="643548">
                <a:tc>
                  <a:txBody>
                    <a:bodyPr/>
                    <a:lstStyle/>
                    <a:p>
                      <a:r>
                        <a:rPr lang="en-US" sz="1700">
                          <a:solidFill>
                            <a:schemeClr val="bg1">
                              <a:lumMod val="85000"/>
                            </a:schemeClr>
                          </a:solidFill>
                        </a:rPr>
                        <a:t>Battery</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Rechargeable Lithium-Ion</a:t>
                      </a:r>
                    </a:p>
                  </a:txBody>
                  <a:tcPr marL="85177" marR="85177" marT="42588" marB="42588">
                    <a:solidFill>
                      <a:schemeClr val="tx1">
                        <a:lumMod val="65000"/>
                        <a:lumOff val="35000"/>
                      </a:schemeClr>
                    </a:solidFill>
                  </a:tcPr>
                </a:tc>
                <a:extLst>
                  <a:ext uri="{0D108BD9-81ED-4DB2-BD59-A6C34878D82A}">
                    <a16:rowId xmlns:a16="http://schemas.microsoft.com/office/drawing/2014/main" val="1962726280"/>
                  </a:ext>
                </a:extLst>
              </a:tr>
              <a:tr h="643548">
                <a:tc>
                  <a:txBody>
                    <a:bodyPr/>
                    <a:lstStyle/>
                    <a:p>
                      <a:r>
                        <a:rPr lang="en-US" sz="1700">
                          <a:solidFill>
                            <a:schemeClr val="bg1">
                              <a:lumMod val="85000"/>
                            </a:schemeClr>
                          </a:solidFill>
                        </a:rPr>
                        <a:t>Easy to Relocate</a:t>
                      </a:r>
                    </a:p>
                  </a:txBody>
                  <a:tcPr marL="85177" marR="85177" marT="42588" marB="42588">
                    <a:solidFill>
                      <a:schemeClr val="tx1">
                        <a:lumMod val="65000"/>
                        <a:lumOff val="35000"/>
                      </a:schemeClr>
                    </a:solidFill>
                  </a:tcPr>
                </a:tc>
                <a:tc>
                  <a:txBody>
                    <a:bodyPr/>
                    <a:lstStyle/>
                    <a:p>
                      <a:r>
                        <a:rPr lang="en-US" sz="1700">
                          <a:solidFill>
                            <a:schemeClr val="bg1">
                              <a:lumMod val="85000"/>
                            </a:schemeClr>
                          </a:solidFill>
                        </a:rPr>
                        <a:t>Less than 10 pounds</a:t>
                      </a:r>
                    </a:p>
                  </a:txBody>
                  <a:tcPr marL="85177" marR="85177" marT="42588" marB="42588">
                    <a:solidFill>
                      <a:schemeClr val="tx1">
                        <a:lumMod val="65000"/>
                        <a:lumOff val="35000"/>
                      </a:schemeClr>
                    </a:solidFill>
                  </a:tcPr>
                </a:tc>
                <a:extLst>
                  <a:ext uri="{0D108BD9-81ED-4DB2-BD59-A6C34878D82A}">
                    <a16:rowId xmlns:a16="http://schemas.microsoft.com/office/drawing/2014/main" val="1855937502"/>
                  </a:ext>
                </a:extLst>
              </a:tr>
            </a:tbl>
          </a:graphicData>
        </a:graphic>
      </p:graphicFrame>
      <p:pic>
        <p:nvPicPr>
          <p:cNvPr id="3" name="Picture 2" descr="A person with a mustache&#10;&#10;Description automatically generated with medium confidence">
            <a:extLst>
              <a:ext uri="{FF2B5EF4-FFF2-40B4-BE49-F238E27FC236}">
                <a16:creationId xmlns:a16="http://schemas.microsoft.com/office/drawing/2014/main" id="{318D41DE-A10A-6E21-C1C1-B7527CE096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5437" y="-5705"/>
            <a:ext cx="1266751" cy="1688641"/>
          </a:xfrm>
          <a:prstGeom prst="rect">
            <a:avLst/>
          </a:prstGeom>
        </p:spPr>
      </p:pic>
      <p:pic>
        <p:nvPicPr>
          <p:cNvPr id="5" name="Recorded Sound">
            <a:hlinkClick r:id="" action="ppaction://media"/>
            <a:extLst>
              <a:ext uri="{FF2B5EF4-FFF2-40B4-BE49-F238E27FC236}">
                <a16:creationId xmlns:a16="http://schemas.microsoft.com/office/drawing/2014/main" id="{3F7FAB37-7A76-DDBD-89FE-74719A6629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42725" y="6109738"/>
            <a:ext cx="609600" cy="609600"/>
          </a:xfrm>
          <a:prstGeom prst="rect">
            <a:avLst/>
          </a:prstGeom>
        </p:spPr>
      </p:pic>
    </p:spTree>
    <p:extLst>
      <p:ext uri="{BB962C8B-B14F-4D97-AF65-F5344CB8AC3E}">
        <p14:creationId xmlns:p14="http://schemas.microsoft.com/office/powerpoint/2010/main" val="1746414984"/>
      </p:ext>
    </p:extLst>
  </p:cSld>
  <p:clrMapOvr>
    <a:masterClrMapping/>
  </p:clrMapOvr>
  <mc:AlternateContent xmlns:mc="http://schemas.openxmlformats.org/markup-compatibility/2006" xmlns:p14="http://schemas.microsoft.com/office/powerpoint/2010/main">
    <mc:Choice Requires="p14">
      <p:transition spd="slow" p14:dur="2000" advTm="108352"/>
    </mc:Choice>
    <mc:Fallback xmlns="">
      <p:transition spd="slow" advTm="108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3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FFDE-A578-15E6-D375-BB01039B051E}"/>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Project Approach</a:t>
            </a:r>
          </a:p>
        </p:txBody>
      </p:sp>
      <p:graphicFrame>
        <p:nvGraphicFramePr>
          <p:cNvPr id="5" name="Content Placeholder 2">
            <a:extLst>
              <a:ext uri="{FF2B5EF4-FFF2-40B4-BE49-F238E27FC236}">
                <a16:creationId xmlns:a16="http://schemas.microsoft.com/office/drawing/2014/main" id="{596E0825-9818-D1F7-19B0-123FDFD6341D}"/>
              </a:ext>
            </a:extLst>
          </p:cNvPr>
          <p:cNvGraphicFramePr>
            <a:graphicFrameLocks noGrp="1"/>
          </p:cNvGraphicFramePr>
          <p:nvPr>
            <p:ph idx="1"/>
            <p:extLst>
              <p:ext uri="{D42A27DB-BD31-4B8C-83A1-F6EECF244321}">
                <p14:modId xmlns:p14="http://schemas.microsoft.com/office/powerpoint/2010/main" val="246282356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descr="A person with a mustache&#10;&#10;Description automatically generated with medium confidence">
            <a:extLst>
              <a:ext uri="{FF2B5EF4-FFF2-40B4-BE49-F238E27FC236}">
                <a16:creationId xmlns:a16="http://schemas.microsoft.com/office/drawing/2014/main" id="{3A0347F0-48C2-AE1F-8409-BE7E2557015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266751" cy="1688641"/>
          </a:xfrm>
          <a:prstGeom prst="rect">
            <a:avLst/>
          </a:prstGeom>
        </p:spPr>
      </p:pic>
      <p:pic>
        <p:nvPicPr>
          <p:cNvPr id="4" name="Recorded Sound">
            <a:hlinkClick r:id="" action="ppaction://media"/>
            <a:extLst>
              <a:ext uri="{FF2B5EF4-FFF2-40B4-BE49-F238E27FC236}">
                <a16:creationId xmlns:a16="http://schemas.microsoft.com/office/drawing/2014/main" id="{2EF86241-A18D-17B2-F3AF-D285C2590CF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444248" y="6248400"/>
            <a:ext cx="609600" cy="609600"/>
          </a:xfrm>
          <a:prstGeom prst="rect">
            <a:avLst/>
          </a:prstGeom>
        </p:spPr>
      </p:pic>
    </p:spTree>
    <p:extLst>
      <p:ext uri="{BB962C8B-B14F-4D97-AF65-F5344CB8AC3E}">
        <p14:creationId xmlns:p14="http://schemas.microsoft.com/office/powerpoint/2010/main" val="4178390593"/>
      </p:ext>
    </p:extLst>
  </p:cSld>
  <p:clrMapOvr>
    <a:masterClrMapping/>
  </p:clrMapOvr>
  <mc:AlternateContent xmlns:mc="http://schemas.openxmlformats.org/markup-compatibility/2006" xmlns:p14="http://schemas.microsoft.com/office/powerpoint/2010/main">
    <mc:Choice Requires="p14">
      <p:transition spd="slow" p14:dur="2000" advTm="36440"/>
    </mc:Choice>
    <mc:Fallback xmlns="">
      <p:transition spd="slow" advTm="36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0975E-5F40-BA62-C3A0-6BD96C7AD912}"/>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Project Constraints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2734B4-DA5B-FD61-35FF-7FE9E1020AED}"/>
              </a:ext>
            </a:extLst>
          </p:cNvPr>
          <p:cNvSpPr>
            <a:spLocks noGrp="1"/>
          </p:cNvSpPr>
          <p:nvPr>
            <p:ph idx="1"/>
          </p:nvPr>
        </p:nvSpPr>
        <p:spPr>
          <a:xfrm>
            <a:off x="1155548" y="2217343"/>
            <a:ext cx="9880893" cy="4262429"/>
          </a:xfrm>
        </p:spPr>
        <p:txBody>
          <a:bodyPr>
            <a:normAutofit/>
          </a:bodyPr>
          <a:lstStyle/>
          <a:p>
            <a:r>
              <a:rPr lang="en-US" sz="2400"/>
              <a:t>Cost of building the SMART Garden must fall within the project budget.</a:t>
            </a:r>
          </a:p>
          <a:p>
            <a:endParaRPr lang="en-US" sz="2400"/>
          </a:p>
          <a:p>
            <a:r>
              <a:rPr lang="en-US" sz="2400"/>
              <a:t>Water based project requires thoughtful layout of electrical components.</a:t>
            </a:r>
          </a:p>
          <a:p>
            <a:endParaRPr lang="en-US" sz="2400"/>
          </a:p>
          <a:p>
            <a:r>
              <a:rPr lang="en-US" sz="2400"/>
              <a:t>Project must meet all standard engineering ethics.</a:t>
            </a:r>
          </a:p>
          <a:p>
            <a:endParaRPr lang="en-US" sz="2400"/>
          </a:p>
          <a:p>
            <a:r>
              <a:rPr lang="en-US" sz="2400"/>
              <a:t>SMART Garden must have internet connectivity.</a:t>
            </a:r>
          </a:p>
          <a:p>
            <a:endParaRPr lang="en-US" sz="2400"/>
          </a:p>
          <a:p>
            <a:r>
              <a:rPr lang="en-US" sz="2400"/>
              <a:t>Size of the housing must be taken into consideration</a:t>
            </a:r>
          </a:p>
        </p:txBody>
      </p:sp>
      <p:pic>
        <p:nvPicPr>
          <p:cNvPr id="4" name="Picture 3" descr="A person with a mustache&#10;&#10;Description automatically generated with medium confidence">
            <a:extLst>
              <a:ext uri="{FF2B5EF4-FFF2-40B4-BE49-F238E27FC236}">
                <a16:creationId xmlns:a16="http://schemas.microsoft.com/office/drawing/2014/main" id="{60191444-0F0E-FBB7-7E65-C63162D879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5437" y="-5705"/>
            <a:ext cx="1266751" cy="1688641"/>
          </a:xfrm>
          <a:prstGeom prst="rect">
            <a:avLst/>
          </a:prstGeom>
        </p:spPr>
      </p:pic>
      <p:pic>
        <p:nvPicPr>
          <p:cNvPr id="5" name="Recorded Sound">
            <a:hlinkClick r:id="" action="ppaction://media"/>
            <a:extLst>
              <a:ext uri="{FF2B5EF4-FFF2-40B4-BE49-F238E27FC236}">
                <a16:creationId xmlns:a16="http://schemas.microsoft.com/office/drawing/2014/main" id="{56ACF2AC-7BFC-4A56-322A-DB022C04B6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02532" y="6174972"/>
            <a:ext cx="609600" cy="609600"/>
          </a:xfrm>
          <a:prstGeom prst="rect">
            <a:avLst/>
          </a:prstGeom>
        </p:spPr>
      </p:pic>
    </p:spTree>
    <p:extLst>
      <p:ext uri="{BB962C8B-B14F-4D97-AF65-F5344CB8AC3E}">
        <p14:creationId xmlns:p14="http://schemas.microsoft.com/office/powerpoint/2010/main" val="2766915978"/>
      </p:ext>
    </p:extLst>
  </p:cSld>
  <p:clrMapOvr>
    <a:masterClrMapping/>
  </p:clrMapOvr>
  <mc:AlternateContent xmlns:mc="http://schemas.openxmlformats.org/markup-compatibility/2006" xmlns:p14="http://schemas.microsoft.com/office/powerpoint/2010/main">
    <mc:Choice Requires="p14">
      <p:transition spd="slow" p14:dur="2000" advTm="44637"/>
    </mc:Choice>
    <mc:Fallback xmlns="">
      <p:transition spd="slow" advTm="44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AC9F0624-CECE-6AB5-A343-768C7D8FA01E}"/>
              </a:ext>
            </a:extLst>
          </p:cNvPr>
          <p:cNvPicPr>
            <a:picLocks noChangeAspect="1"/>
          </p:cNvPicPr>
          <p:nvPr/>
        </p:nvPicPr>
        <p:blipFill rotWithShape="1">
          <a:blip r:embed="rId4"/>
          <a:srcRect l="-474" t="12440" r="331" b="-1435"/>
          <a:stretch/>
        </p:blipFill>
        <p:spPr>
          <a:xfrm>
            <a:off x="4382890" y="2549407"/>
            <a:ext cx="3611511" cy="3193094"/>
          </a:xfrm>
          <a:prstGeom prst="rect">
            <a:avLst/>
          </a:prstGeom>
        </p:spPr>
      </p:pic>
      <p:sp>
        <p:nvSpPr>
          <p:cNvPr id="16"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C73F1F-5226-701C-ED29-22ED2D5BE78C}"/>
              </a:ext>
            </a:extLst>
          </p:cNvPr>
          <p:cNvSpPr>
            <a:spLocks noGrp="1"/>
          </p:cNvSpPr>
          <p:nvPr>
            <p:ph type="title"/>
          </p:nvPr>
        </p:nvSpPr>
        <p:spPr>
          <a:xfrm>
            <a:off x="66793" y="1412488"/>
            <a:ext cx="3924596" cy="4363844"/>
          </a:xfrm>
        </p:spPr>
        <p:txBody>
          <a:bodyPr vert="horz" lIns="91440" tIns="45720" rIns="91440" bIns="45720" rtlCol="0" anchor="t">
            <a:normAutofit/>
          </a:bodyPr>
          <a:lstStyle/>
          <a:p>
            <a:pPr algn="ctr">
              <a:spcBef>
                <a:spcPts val="0"/>
              </a:spcBef>
            </a:pPr>
            <a:r>
              <a:rPr lang="en-US" sz="3600" b="1" u="sng" kern="1200" dirty="0">
                <a:solidFill>
                  <a:srgbClr val="FFFFFF"/>
                </a:solidFill>
                <a:latin typeface="+mj-lt"/>
                <a:ea typeface="+mj-ea"/>
                <a:cs typeface="+mj-cs"/>
              </a:rPr>
              <a:t>Micro-Controller Comparison and Selection</a:t>
            </a:r>
            <a:endParaRPr lang="en-US" sz="3600" b="1" u="sng" kern="1200" dirty="0">
              <a:solidFill>
                <a:srgbClr val="FFFFFF"/>
              </a:solidFill>
              <a:latin typeface="+mj-lt"/>
              <a:ea typeface="Calibri Light"/>
              <a:cs typeface="Calibri Light"/>
            </a:endParaRPr>
          </a:p>
        </p:txBody>
      </p:sp>
      <p:sp>
        <p:nvSpPr>
          <p:cNvPr id="3" name="Content Placeholder 2">
            <a:extLst>
              <a:ext uri="{FF2B5EF4-FFF2-40B4-BE49-F238E27FC236}">
                <a16:creationId xmlns:a16="http://schemas.microsoft.com/office/drawing/2014/main" id="{DCA2DB9E-0174-A898-0B47-D8180D3BD251}"/>
              </a:ext>
            </a:extLst>
          </p:cNvPr>
          <p:cNvSpPr>
            <a:spLocks noGrp="1"/>
          </p:cNvSpPr>
          <p:nvPr>
            <p:ph idx="1"/>
          </p:nvPr>
        </p:nvSpPr>
        <p:spPr>
          <a:xfrm>
            <a:off x="4380855" y="1412489"/>
            <a:ext cx="3613352" cy="4124612"/>
          </a:xfrm>
        </p:spPr>
        <p:txBody>
          <a:bodyPr vert="horz" lIns="91440" tIns="45720" rIns="91440" bIns="45720" rtlCol="0" anchor="t">
            <a:normAutofit/>
          </a:bodyPr>
          <a:lstStyle/>
          <a:p>
            <a:pPr marL="0" indent="0">
              <a:buNone/>
            </a:pPr>
            <a:r>
              <a:rPr lang="en-US" sz="2000" dirty="0"/>
              <a:t> </a:t>
            </a:r>
            <a:r>
              <a:rPr lang="en-US" sz="2000" b="1" u="sng" dirty="0"/>
              <a:t>Arduino Uno</a:t>
            </a:r>
          </a:p>
          <a:p>
            <a:pPr marL="0"/>
            <a:endParaRPr lang="en-US" sz="2000"/>
          </a:p>
        </p:txBody>
      </p:sp>
      <p:cxnSp>
        <p:nvCxnSpPr>
          <p:cNvPr id="17"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8290A75-291A-C526-1B42-9ADDD26FC4FC}"/>
              </a:ext>
            </a:extLst>
          </p:cNvPr>
          <p:cNvSpPr txBox="1"/>
          <p:nvPr/>
        </p:nvSpPr>
        <p:spPr>
          <a:xfrm>
            <a:off x="8398441" y="1412488"/>
            <a:ext cx="3197701" cy="29904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a:lnSpc>
                <a:spcPct val="90000"/>
              </a:lnSpc>
              <a:spcAft>
                <a:spcPts val="600"/>
              </a:spcAft>
            </a:pPr>
            <a:r>
              <a:rPr lang="en-US" sz="2000" b="1" u="sng" dirty="0"/>
              <a:t>Raspberry Pi</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9" name="Picture 7" descr="A picture containing text, electronics&#10;&#10;Description automatically generated">
            <a:extLst>
              <a:ext uri="{FF2B5EF4-FFF2-40B4-BE49-F238E27FC236}">
                <a16:creationId xmlns:a16="http://schemas.microsoft.com/office/drawing/2014/main" id="{014947AF-FC01-8E43-0257-874D01253286}"/>
              </a:ext>
            </a:extLst>
          </p:cNvPr>
          <p:cNvPicPr>
            <a:picLocks noChangeAspect="1"/>
          </p:cNvPicPr>
          <p:nvPr/>
        </p:nvPicPr>
        <p:blipFill rotWithShape="1">
          <a:blip r:embed="rId5"/>
          <a:srcRect b="303"/>
          <a:stretch/>
        </p:blipFill>
        <p:spPr>
          <a:xfrm rot="20580000" flipH="1">
            <a:off x="8593466" y="2126084"/>
            <a:ext cx="3332184" cy="332080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7" name="opening slide">
            <a:hlinkClick r:id="" action="ppaction://media"/>
            <a:extLst>
              <a:ext uri="{FF2B5EF4-FFF2-40B4-BE49-F238E27FC236}">
                <a16:creationId xmlns:a16="http://schemas.microsoft.com/office/drawing/2014/main" id="{A55F1B67-3F00-7D55-9276-C8F26CDDE6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8305" y="6030341"/>
            <a:ext cx="730250" cy="730250"/>
          </a:xfrm>
          <a:prstGeom prst="rect">
            <a:avLst/>
          </a:prstGeom>
        </p:spPr>
      </p:pic>
    </p:spTree>
    <p:extLst>
      <p:ext uri="{BB962C8B-B14F-4D97-AF65-F5344CB8AC3E}">
        <p14:creationId xmlns:p14="http://schemas.microsoft.com/office/powerpoint/2010/main" val="299197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2.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40</Slides>
  <Notes>25</Notes>
  <HiddenSlides>7</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SMART Garden Automated Indoor Gardening System </vt:lpstr>
      <vt:lpstr>Introduction</vt:lpstr>
      <vt:lpstr>Motivation</vt:lpstr>
      <vt:lpstr>Objectives and Goals</vt:lpstr>
      <vt:lpstr>Advanced &amp; Stretch Goals </vt:lpstr>
      <vt:lpstr>SMART Garden Requirements and Specifications</vt:lpstr>
      <vt:lpstr>Project Approach</vt:lpstr>
      <vt:lpstr>Project Constraints</vt:lpstr>
      <vt:lpstr>Micro-Controller Comparison and Selection</vt:lpstr>
      <vt:lpstr>Arduino Uno</vt:lpstr>
      <vt:lpstr>Raspberry Pi</vt:lpstr>
      <vt:lpstr>The Arduino Uno was selected </vt:lpstr>
      <vt:lpstr>Lauren's Section</vt:lpstr>
      <vt:lpstr>Power Schematic</vt:lpstr>
      <vt:lpstr>Temperature and Humidity Sensor</vt:lpstr>
      <vt:lpstr>Temperature and Humidity Sensor</vt:lpstr>
      <vt:lpstr>Soil Moisture Sensor</vt:lpstr>
      <vt:lpstr>Soil Moisture Sensor</vt:lpstr>
      <vt:lpstr>UV Sensor</vt:lpstr>
      <vt:lpstr>2-Channel Relay</vt:lpstr>
      <vt:lpstr>Complete Schematic</vt:lpstr>
      <vt:lpstr>Known limitations/current problems?</vt:lpstr>
      <vt:lpstr>Kevin’s Section</vt:lpstr>
      <vt:lpstr>Kevin’s report topics for contribution ideas </vt:lpstr>
      <vt:lpstr>Design – Side View</vt:lpstr>
      <vt:lpstr>Design – Top View</vt:lpstr>
      <vt:lpstr>Design – Initial Mock up</vt:lpstr>
      <vt:lpstr>Design Justification</vt:lpstr>
      <vt:lpstr>Waterproofing</vt:lpstr>
      <vt:lpstr>Batteries</vt:lpstr>
      <vt:lpstr>Standards Used</vt:lpstr>
      <vt:lpstr>Software Used</vt:lpstr>
      <vt:lpstr>User interface</vt:lpstr>
      <vt:lpstr>Wireless Communication Method</vt:lpstr>
      <vt:lpstr>WiFi Serial Transceiver </vt:lpstr>
      <vt:lpstr>WiFi Serial Transceiver </vt:lpstr>
      <vt:lpstr>GANTT SLIDE HERE</vt:lpstr>
      <vt:lpstr>Budget</vt:lpstr>
      <vt:lpstr>Project Status</vt:lpstr>
      <vt:lpstr>Soil Moisture Level Equation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Lorch</dc:creator>
  <cp:revision>21</cp:revision>
  <cp:lastPrinted>2023-02-21T02:04:10Z</cp:lastPrinted>
  <dcterms:created xsi:type="dcterms:W3CDTF">2013-07-15T20:26:40Z</dcterms:created>
  <dcterms:modified xsi:type="dcterms:W3CDTF">2023-04-24T21:32:47Z</dcterms:modified>
</cp:coreProperties>
</file>